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sldIdLst>
    <p:sldId id="256" r:id="rId3"/>
    <p:sldId id="260" r:id="rId4"/>
    <p:sldId id="318" r:id="rId5"/>
    <p:sldId id="300" r:id="rId6"/>
    <p:sldId id="302" r:id="rId7"/>
    <p:sldId id="304" r:id="rId8"/>
    <p:sldId id="306" r:id="rId9"/>
    <p:sldId id="310" r:id="rId10"/>
    <p:sldId id="305" r:id="rId11"/>
    <p:sldId id="311" r:id="rId12"/>
    <p:sldId id="312" r:id="rId13"/>
    <p:sldId id="313" r:id="rId14"/>
    <p:sldId id="269" r:id="rId15"/>
    <p:sldId id="270" r:id="rId16"/>
    <p:sldId id="314" r:id="rId17"/>
    <p:sldId id="303" r:id="rId18"/>
    <p:sldId id="315" r:id="rId19"/>
    <p:sldId id="309" r:id="rId20"/>
    <p:sldId id="316" r:id="rId21"/>
    <p:sldId id="308" r:id="rId22"/>
    <p:sldId id="257" r:id="rId23"/>
    <p:sldId id="286" r:id="rId24"/>
    <p:sldId id="29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6A7A"/>
    <a:srgbClr val="354D56"/>
    <a:srgbClr val="5A5A5A"/>
    <a:srgbClr val="C7D310"/>
    <a:srgbClr val="D0D1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56" autoAdjust="0"/>
    <p:restoredTop sz="94660"/>
  </p:normalViewPr>
  <p:slideViewPr>
    <p:cSldViewPr snapToGrid="0">
      <p:cViewPr varScale="1">
        <p:scale>
          <a:sx n="109" d="100"/>
          <a:sy n="109" d="100"/>
        </p:scale>
        <p:origin x="120" y="2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9.sv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2.emf"/><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9.sv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5.emf"/><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0.svg"/><Relationship Id="rId7" Type="http://schemas.openxmlformats.org/officeDocument/2006/relationships/image" Target="../media/image28.sv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3.png"/><Relationship Id="rId11" Type="http://schemas.openxmlformats.org/officeDocument/2006/relationships/image" Target="../media/image18.svg"/><Relationship Id="rId5" Type="http://schemas.openxmlformats.org/officeDocument/2006/relationships/image" Target="../media/image27.sv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9.sv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emf"/><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9.sv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14.sv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18.svg"/><Relationship Id="rId5" Type="http://schemas.openxmlformats.org/officeDocument/2006/relationships/image" Target="../media/image22.sv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6" name="Picture Placeholder 125">
            <a:extLst>
              <a:ext uri="{FF2B5EF4-FFF2-40B4-BE49-F238E27FC236}">
                <a16:creationId xmlns:a16="http://schemas.microsoft.com/office/drawing/2014/main" id="{9A527103-7F4C-9F70-8390-57D24D25A89A}"/>
              </a:ext>
            </a:extLst>
          </p:cNvPr>
          <p:cNvSpPr>
            <a:spLocks noGrp="1"/>
          </p:cNvSpPr>
          <p:nvPr>
            <p:ph type="pic" sz="quarter" idx="10" hasCustomPrompt="1"/>
          </p:nvPr>
        </p:nvSpPr>
        <p:spPr>
          <a:xfrm>
            <a:off x="-1314" y="12660"/>
            <a:ext cx="5036524" cy="6862751"/>
          </a:xfrm>
          <a:custGeom>
            <a:avLst/>
            <a:gdLst>
              <a:gd name="connsiteX0" fmla="*/ 3239094 w 8305019"/>
              <a:gd name="connsiteY0" fmla="*/ 11316866 h 11317184"/>
              <a:gd name="connsiteX1" fmla="*/ 4721517 w 8305019"/>
              <a:gd name="connsiteY1" fmla="*/ 11316866 h 11317184"/>
              <a:gd name="connsiteX2" fmla="*/ 4719058 w 8305019"/>
              <a:gd name="connsiteY2" fmla="*/ 11317142 h 11317184"/>
              <a:gd name="connsiteX3" fmla="*/ 4717897 w 8305019"/>
              <a:gd name="connsiteY3" fmla="*/ 11317184 h 11317184"/>
              <a:gd name="connsiteX4" fmla="*/ 3403507 w 8305019"/>
              <a:gd name="connsiteY4" fmla="*/ 11317184 h 11317184"/>
              <a:gd name="connsiteX5" fmla="*/ 0 w 8305019"/>
              <a:gd name="connsiteY5" fmla="*/ 0 h 11317184"/>
              <a:gd name="connsiteX6" fmla="*/ 4672878 w 8305019"/>
              <a:gd name="connsiteY6" fmla="*/ 9110 h 11317184"/>
              <a:gd name="connsiteX7" fmla="*/ 4740947 w 8305019"/>
              <a:gd name="connsiteY7" fmla="*/ 11831 h 11317184"/>
              <a:gd name="connsiteX8" fmla="*/ 4808019 w 8305019"/>
              <a:gd name="connsiteY8" fmla="*/ 19628 h 11317184"/>
              <a:gd name="connsiteX9" fmla="*/ 4873853 w 8305019"/>
              <a:gd name="connsiteY9" fmla="*/ 32361 h 11317184"/>
              <a:gd name="connsiteX10" fmla="*/ 4938203 w 8305019"/>
              <a:gd name="connsiteY10" fmla="*/ 49889 h 11317184"/>
              <a:gd name="connsiteX11" fmla="*/ 5000828 w 8305019"/>
              <a:gd name="connsiteY11" fmla="*/ 72072 h 11317184"/>
              <a:gd name="connsiteX12" fmla="*/ 5061485 w 8305019"/>
              <a:gd name="connsiteY12" fmla="*/ 98768 h 11317184"/>
              <a:gd name="connsiteX13" fmla="*/ 5119931 w 8305019"/>
              <a:gd name="connsiteY13" fmla="*/ 129836 h 11317184"/>
              <a:gd name="connsiteX14" fmla="*/ 5175922 w 8305019"/>
              <a:gd name="connsiteY14" fmla="*/ 165134 h 11317184"/>
              <a:gd name="connsiteX15" fmla="*/ 5229216 w 8305019"/>
              <a:gd name="connsiteY15" fmla="*/ 204525 h 11317184"/>
              <a:gd name="connsiteX16" fmla="*/ 5279570 w 8305019"/>
              <a:gd name="connsiteY16" fmla="*/ 247863 h 11317184"/>
              <a:gd name="connsiteX17" fmla="*/ 5326742 w 8305019"/>
              <a:gd name="connsiteY17" fmla="*/ 295012 h 11317184"/>
              <a:gd name="connsiteX18" fmla="*/ 5370486 w 8305019"/>
              <a:gd name="connsiteY18" fmla="*/ 345827 h 11317184"/>
              <a:gd name="connsiteX19" fmla="*/ 5410561 w 8305019"/>
              <a:gd name="connsiteY19" fmla="*/ 400169 h 11317184"/>
              <a:gd name="connsiteX20" fmla="*/ 5446725 w 8305019"/>
              <a:gd name="connsiteY20" fmla="*/ 457898 h 11317184"/>
              <a:gd name="connsiteX21" fmla="*/ 8186044 w 8305019"/>
              <a:gd name="connsiteY21" fmla="*/ 5223989 h 11317184"/>
              <a:gd name="connsiteX22" fmla="*/ 8217722 w 8305019"/>
              <a:gd name="connsiteY22" fmla="*/ 5284296 h 11317184"/>
              <a:gd name="connsiteX23" fmla="*/ 8244505 w 8305019"/>
              <a:gd name="connsiteY23" fmla="*/ 5346278 h 11317184"/>
              <a:gd name="connsiteX24" fmla="*/ 8266394 w 8305019"/>
              <a:gd name="connsiteY24" fmla="*/ 5409654 h 11317184"/>
              <a:gd name="connsiteX25" fmla="*/ 8283390 w 8305019"/>
              <a:gd name="connsiteY25" fmla="*/ 5474146 h 11317184"/>
              <a:gd name="connsiteX26" fmla="*/ 8295493 w 8305019"/>
              <a:gd name="connsiteY26" fmla="*/ 5539470 h 11317184"/>
              <a:gd name="connsiteX27" fmla="*/ 8302702 w 8305019"/>
              <a:gd name="connsiteY27" fmla="*/ 5605348 h 11317184"/>
              <a:gd name="connsiteX28" fmla="*/ 8305019 w 8305019"/>
              <a:gd name="connsiteY28" fmla="*/ 5671497 h 11317184"/>
              <a:gd name="connsiteX29" fmla="*/ 8302444 w 8305019"/>
              <a:gd name="connsiteY29" fmla="*/ 5737636 h 11317184"/>
              <a:gd name="connsiteX30" fmla="*/ 8294978 w 8305019"/>
              <a:gd name="connsiteY30" fmla="*/ 5803484 h 11317184"/>
              <a:gd name="connsiteX31" fmla="*/ 8282622 w 8305019"/>
              <a:gd name="connsiteY31" fmla="*/ 5868762 h 11317184"/>
              <a:gd name="connsiteX32" fmla="*/ 8265374 w 8305019"/>
              <a:gd name="connsiteY32" fmla="*/ 5933188 h 11317184"/>
              <a:gd name="connsiteX33" fmla="*/ 8243237 w 8305019"/>
              <a:gd name="connsiteY33" fmla="*/ 5996480 h 11317184"/>
              <a:gd name="connsiteX34" fmla="*/ 8216210 w 8305019"/>
              <a:gd name="connsiteY34" fmla="*/ 6058359 h 11317184"/>
              <a:gd name="connsiteX35" fmla="*/ 8184295 w 8305019"/>
              <a:gd name="connsiteY35" fmla="*/ 6118542 h 11317184"/>
              <a:gd name="connsiteX36" fmla="*/ 5718392 w 8305019"/>
              <a:gd name="connsiteY36" fmla="*/ 10370614 h 11317184"/>
              <a:gd name="connsiteX37" fmla="*/ 2792183 w 8305019"/>
              <a:gd name="connsiteY37" fmla="*/ 7726805 h 11317184"/>
              <a:gd name="connsiteX38" fmla="*/ 2752940 w 8305019"/>
              <a:gd name="connsiteY38" fmla="*/ 7694190 h 11317184"/>
              <a:gd name="connsiteX39" fmla="*/ 2711554 w 8305019"/>
              <a:gd name="connsiteY39" fmla="*/ 7665152 h 11317184"/>
              <a:gd name="connsiteX40" fmla="*/ 2668264 w 8305019"/>
              <a:gd name="connsiteY40" fmla="*/ 7639739 h 11317184"/>
              <a:gd name="connsiteX41" fmla="*/ 2623311 w 8305019"/>
              <a:gd name="connsiteY41" fmla="*/ 7618002 h 11317184"/>
              <a:gd name="connsiteX42" fmla="*/ 2576935 w 8305019"/>
              <a:gd name="connsiteY42" fmla="*/ 7599992 h 11317184"/>
              <a:gd name="connsiteX43" fmla="*/ 2529376 w 8305019"/>
              <a:gd name="connsiteY43" fmla="*/ 7585761 h 11317184"/>
              <a:gd name="connsiteX44" fmla="*/ 2480874 w 8305019"/>
              <a:gd name="connsiteY44" fmla="*/ 7575357 h 11317184"/>
              <a:gd name="connsiteX45" fmla="*/ 2431669 w 8305019"/>
              <a:gd name="connsiteY45" fmla="*/ 7568833 h 11317184"/>
              <a:gd name="connsiteX46" fmla="*/ 2382001 w 8305019"/>
              <a:gd name="connsiteY46" fmla="*/ 7566239 h 11317184"/>
              <a:gd name="connsiteX47" fmla="*/ 2332110 w 8305019"/>
              <a:gd name="connsiteY47" fmla="*/ 7567624 h 11317184"/>
              <a:gd name="connsiteX48" fmla="*/ 2282236 w 8305019"/>
              <a:gd name="connsiteY48" fmla="*/ 7573041 h 11317184"/>
              <a:gd name="connsiteX49" fmla="*/ 2232620 w 8305019"/>
              <a:gd name="connsiteY49" fmla="*/ 7582539 h 11317184"/>
              <a:gd name="connsiteX50" fmla="*/ 2183500 w 8305019"/>
              <a:gd name="connsiteY50" fmla="*/ 7596170 h 11317184"/>
              <a:gd name="connsiteX51" fmla="*/ 0 w 8305019"/>
              <a:gd name="connsiteY51" fmla="*/ 8301468 h 11317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305019" h="11317184">
                <a:moveTo>
                  <a:pt x="3239094" y="11316866"/>
                </a:moveTo>
                <a:lnTo>
                  <a:pt x="4721517" y="11316866"/>
                </a:lnTo>
                <a:lnTo>
                  <a:pt x="4719058" y="11317142"/>
                </a:lnTo>
                <a:lnTo>
                  <a:pt x="4717897" y="11317184"/>
                </a:lnTo>
                <a:lnTo>
                  <a:pt x="3403507" y="11317184"/>
                </a:lnTo>
                <a:close/>
                <a:moveTo>
                  <a:pt x="0" y="0"/>
                </a:moveTo>
                <a:lnTo>
                  <a:pt x="4672878" y="9110"/>
                </a:lnTo>
                <a:lnTo>
                  <a:pt x="4740947" y="11831"/>
                </a:lnTo>
                <a:lnTo>
                  <a:pt x="4808019" y="19628"/>
                </a:lnTo>
                <a:lnTo>
                  <a:pt x="4873853" y="32361"/>
                </a:lnTo>
                <a:lnTo>
                  <a:pt x="4938203" y="49889"/>
                </a:lnTo>
                <a:lnTo>
                  <a:pt x="5000828" y="72072"/>
                </a:lnTo>
                <a:lnTo>
                  <a:pt x="5061485" y="98768"/>
                </a:lnTo>
                <a:lnTo>
                  <a:pt x="5119931" y="129836"/>
                </a:lnTo>
                <a:lnTo>
                  <a:pt x="5175922" y="165134"/>
                </a:lnTo>
                <a:lnTo>
                  <a:pt x="5229216" y="204525"/>
                </a:lnTo>
                <a:lnTo>
                  <a:pt x="5279570" y="247863"/>
                </a:lnTo>
                <a:lnTo>
                  <a:pt x="5326742" y="295012"/>
                </a:lnTo>
                <a:lnTo>
                  <a:pt x="5370486" y="345827"/>
                </a:lnTo>
                <a:lnTo>
                  <a:pt x="5410561" y="400169"/>
                </a:lnTo>
                <a:lnTo>
                  <a:pt x="5446725" y="457898"/>
                </a:lnTo>
                <a:lnTo>
                  <a:pt x="8186044" y="5223989"/>
                </a:lnTo>
                <a:lnTo>
                  <a:pt x="8217722" y="5284296"/>
                </a:lnTo>
                <a:lnTo>
                  <a:pt x="8244505" y="5346278"/>
                </a:lnTo>
                <a:lnTo>
                  <a:pt x="8266394" y="5409654"/>
                </a:lnTo>
                <a:lnTo>
                  <a:pt x="8283390" y="5474146"/>
                </a:lnTo>
                <a:lnTo>
                  <a:pt x="8295493" y="5539470"/>
                </a:lnTo>
                <a:lnTo>
                  <a:pt x="8302702" y="5605348"/>
                </a:lnTo>
                <a:lnTo>
                  <a:pt x="8305019" y="5671497"/>
                </a:lnTo>
                <a:lnTo>
                  <a:pt x="8302444" y="5737636"/>
                </a:lnTo>
                <a:lnTo>
                  <a:pt x="8294978" y="5803484"/>
                </a:lnTo>
                <a:lnTo>
                  <a:pt x="8282622" y="5868762"/>
                </a:lnTo>
                <a:lnTo>
                  <a:pt x="8265374" y="5933188"/>
                </a:lnTo>
                <a:lnTo>
                  <a:pt x="8243237" y="5996480"/>
                </a:lnTo>
                <a:lnTo>
                  <a:pt x="8216210" y="6058359"/>
                </a:lnTo>
                <a:lnTo>
                  <a:pt x="8184295" y="6118542"/>
                </a:lnTo>
                <a:lnTo>
                  <a:pt x="5718392" y="10370614"/>
                </a:lnTo>
                <a:lnTo>
                  <a:pt x="2792183" y="7726805"/>
                </a:lnTo>
                <a:lnTo>
                  <a:pt x="2752940" y="7694190"/>
                </a:lnTo>
                <a:lnTo>
                  <a:pt x="2711554" y="7665152"/>
                </a:lnTo>
                <a:lnTo>
                  <a:pt x="2668264" y="7639739"/>
                </a:lnTo>
                <a:lnTo>
                  <a:pt x="2623311" y="7618002"/>
                </a:lnTo>
                <a:lnTo>
                  <a:pt x="2576935" y="7599992"/>
                </a:lnTo>
                <a:lnTo>
                  <a:pt x="2529376" y="7585761"/>
                </a:lnTo>
                <a:lnTo>
                  <a:pt x="2480874" y="7575357"/>
                </a:lnTo>
                <a:lnTo>
                  <a:pt x="2431669" y="7568833"/>
                </a:lnTo>
                <a:lnTo>
                  <a:pt x="2382001" y="7566239"/>
                </a:lnTo>
                <a:lnTo>
                  <a:pt x="2332110" y="7567624"/>
                </a:lnTo>
                <a:lnTo>
                  <a:pt x="2282236" y="7573041"/>
                </a:lnTo>
                <a:lnTo>
                  <a:pt x="2232620" y="7582539"/>
                </a:lnTo>
                <a:lnTo>
                  <a:pt x="2183500" y="7596170"/>
                </a:lnTo>
                <a:lnTo>
                  <a:pt x="0" y="8301468"/>
                </a:lnTo>
                <a:close/>
              </a:path>
            </a:pathLst>
          </a:custGeom>
          <a:solidFill>
            <a:schemeClr val="bg1">
              <a:lumMod val="85000"/>
            </a:schemeClr>
          </a:solidFill>
        </p:spPr>
        <p:txBody>
          <a:bodyPr wrap="square" anchor="ctr" anchorCtr="1">
            <a:noAutofit/>
          </a:bodyPr>
          <a:lstStyle/>
          <a:p>
            <a:r>
              <a:rPr lang="en-US" dirty="0"/>
              <a:t>Insert image here</a:t>
            </a:r>
          </a:p>
        </p:txBody>
      </p:sp>
      <p:sp>
        <p:nvSpPr>
          <p:cNvPr id="61" name="object 5">
            <a:extLst>
              <a:ext uri="{FF2B5EF4-FFF2-40B4-BE49-F238E27FC236}">
                <a16:creationId xmlns:a16="http://schemas.microsoft.com/office/drawing/2014/main" id="{582D1A9A-D734-C649-ECE2-A08BECCD371F}"/>
              </a:ext>
            </a:extLst>
          </p:cNvPr>
          <p:cNvSpPr/>
          <p:nvPr userDrawn="1"/>
        </p:nvSpPr>
        <p:spPr>
          <a:xfrm>
            <a:off x="8190459" y="4967414"/>
            <a:ext cx="3081503" cy="1890282"/>
          </a:xfrm>
          <a:custGeom>
            <a:avLst/>
            <a:gdLst/>
            <a:ahLst/>
            <a:cxnLst/>
            <a:rect l="l" t="t" r="r" b="b"/>
            <a:pathLst>
              <a:path w="5081269" h="3117215">
                <a:moveTo>
                  <a:pt x="3006504" y="0"/>
                </a:moveTo>
                <a:lnTo>
                  <a:pt x="2956259" y="4295"/>
                </a:lnTo>
                <a:lnTo>
                  <a:pt x="2906560" y="16239"/>
                </a:lnTo>
                <a:lnTo>
                  <a:pt x="683371" y="734364"/>
                </a:lnTo>
                <a:lnTo>
                  <a:pt x="636086" y="753738"/>
                </a:lnTo>
                <a:lnTo>
                  <a:pt x="592827" y="779634"/>
                </a:lnTo>
                <a:lnTo>
                  <a:pt x="554170" y="811420"/>
                </a:lnTo>
                <a:lnTo>
                  <a:pt x="520689" y="848465"/>
                </a:lnTo>
                <a:lnTo>
                  <a:pt x="492959" y="890138"/>
                </a:lnTo>
                <a:lnTo>
                  <a:pt x="471556" y="935810"/>
                </a:lnTo>
                <a:lnTo>
                  <a:pt x="457053" y="984848"/>
                </a:lnTo>
                <a:lnTo>
                  <a:pt x="0" y="3116923"/>
                </a:lnTo>
                <a:lnTo>
                  <a:pt x="4829019" y="3116923"/>
                </a:lnTo>
                <a:lnTo>
                  <a:pt x="5073950" y="1974462"/>
                </a:lnTo>
                <a:lnTo>
                  <a:pt x="5080805" y="1923831"/>
                </a:lnTo>
                <a:lnTo>
                  <a:pt x="5079990" y="1873419"/>
                </a:lnTo>
                <a:lnTo>
                  <a:pt x="5071772" y="1824043"/>
                </a:lnTo>
                <a:lnTo>
                  <a:pt x="5056418" y="1776524"/>
                </a:lnTo>
                <a:lnTo>
                  <a:pt x="5034194" y="1731681"/>
                </a:lnTo>
                <a:lnTo>
                  <a:pt x="5005367" y="1690333"/>
                </a:lnTo>
                <a:lnTo>
                  <a:pt x="4970204" y="1653299"/>
                </a:lnTo>
                <a:lnTo>
                  <a:pt x="3236718" y="87106"/>
                </a:lnTo>
                <a:lnTo>
                  <a:pt x="3196258" y="55793"/>
                </a:lnTo>
                <a:lnTo>
                  <a:pt x="3152172" y="31250"/>
                </a:lnTo>
                <a:lnTo>
                  <a:pt x="3105295" y="13653"/>
                </a:lnTo>
                <a:lnTo>
                  <a:pt x="3056461" y="3178"/>
                </a:lnTo>
                <a:lnTo>
                  <a:pt x="3006504" y="0"/>
                </a:lnTo>
                <a:close/>
              </a:path>
            </a:pathLst>
          </a:custGeom>
          <a:solidFill>
            <a:srgbClr val="41B6E6"/>
          </a:solidFill>
        </p:spPr>
        <p:txBody>
          <a:bodyPr wrap="square" lIns="0" tIns="0" rIns="0" bIns="0" rtlCol="0"/>
          <a:lstStyle/>
          <a:p>
            <a:endParaRPr sz="1092" dirty="0"/>
          </a:p>
        </p:txBody>
      </p:sp>
      <p:sp>
        <p:nvSpPr>
          <p:cNvPr id="62" name="object 6">
            <a:extLst>
              <a:ext uri="{FF2B5EF4-FFF2-40B4-BE49-F238E27FC236}">
                <a16:creationId xmlns:a16="http://schemas.microsoft.com/office/drawing/2014/main" id="{2FB034B5-CA0E-E460-2947-7BD16845CB99}"/>
              </a:ext>
            </a:extLst>
          </p:cNvPr>
          <p:cNvSpPr/>
          <p:nvPr userDrawn="1"/>
        </p:nvSpPr>
        <p:spPr>
          <a:xfrm>
            <a:off x="3975737" y="0"/>
            <a:ext cx="2618623" cy="1516769"/>
          </a:xfrm>
          <a:custGeom>
            <a:avLst/>
            <a:gdLst/>
            <a:ahLst/>
            <a:cxnLst/>
            <a:rect l="l" t="t" r="r" b="b"/>
            <a:pathLst>
              <a:path w="4318000" h="2501265">
                <a:moveTo>
                  <a:pt x="4143458" y="0"/>
                </a:moveTo>
                <a:lnTo>
                  <a:pt x="285148" y="0"/>
                </a:lnTo>
                <a:lnTo>
                  <a:pt x="24174" y="565066"/>
                </a:lnTo>
                <a:lnTo>
                  <a:pt x="7945" y="610556"/>
                </a:lnTo>
                <a:lnTo>
                  <a:pt x="0" y="657476"/>
                </a:lnTo>
                <a:lnTo>
                  <a:pt x="240" y="704739"/>
                </a:lnTo>
                <a:lnTo>
                  <a:pt x="8569" y="751260"/>
                </a:lnTo>
                <a:lnTo>
                  <a:pt x="24890" y="795952"/>
                </a:lnTo>
                <a:lnTo>
                  <a:pt x="49105" y="837728"/>
                </a:lnTo>
                <a:lnTo>
                  <a:pt x="1144684" y="2389838"/>
                </a:lnTo>
                <a:lnTo>
                  <a:pt x="1175830" y="2425062"/>
                </a:lnTo>
                <a:lnTo>
                  <a:pt x="1232088" y="2466523"/>
                </a:lnTo>
                <a:lnTo>
                  <a:pt x="1293836" y="2491540"/>
                </a:lnTo>
                <a:lnTo>
                  <a:pt x="1357241" y="2500796"/>
                </a:lnTo>
                <a:lnTo>
                  <a:pt x="1389849" y="2499793"/>
                </a:lnTo>
                <a:lnTo>
                  <a:pt x="3275959" y="2327652"/>
                </a:lnTo>
                <a:lnTo>
                  <a:pt x="3323524" y="2319045"/>
                </a:lnTo>
                <a:lnTo>
                  <a:pt x="3368170" y="2302500"/>
                </a:lnTo>
                <a:lnTo>
                  <a:pt x="3409006" y="2278660"/>
                </a:lnTo>
                <a:lnTo>
                  <a:pt x="3445140" y="2248164"/>
                </a:lnTo>
                <a:lnTo>
                  <a:pt x="3475680" y="2211654"/>
                </a:lnTo>
                <a:lnTo>
                  <a:pt x="3499733" y="2169772"/>
                </a:lnTo>
                <a:lnTo>
                  <a:pt x="4293740" y="450180"/>
                </a:lnTo>
                <a:lnTo>
                  <a:pt x="4309991" y="404746"/>
                </a:lnTo>
                <a:lnTo>
                  <a:pt x="4317944" y="357846"/>
                </a:lnTo>
                <a:lnTo>
                  <a:pt x="4317705" y="310586"/>
                </a:lnTo>
                <a:lnTo>
                  <a:pt x="4309377" y="264068"/>
                </a:lnTo>
                <a:lnTo>
                  <a:pt x="4293065" y="219397"/>
                </a:lnTo>
                <a:lnTo>
                  <a:pt x="4268872" y="177675"/>
                </a:lnTo>
                <a:lnTo>
                  <a:pt x="4143458" y="0"/>
                </a:lnTo>
                <a:close/>
              </a:path>
            </a:pathLst>
          </a:custGeom>
          <a:solidFill>
            <a:srgbClr val="AACF33"/>
          </a:solidFill>
        </p:spPr>
        <p:txBody>
          <a:bodyPr wrap="square" lIns="0" tIns="0" rIns="0" bIns="0" rtlCol="0"/>
          <a:lstStyle/>
          <a:p>
            <a:endParaRPr sz="1092"/>
          </a:p>
        </p:txBody>
      </p:sp>
      <p:sp>
        <p:nvSpPr>
          <p:cNvPr id="93" name="object 37">
            <a:extLst>
              <a:ext uri="{FF2B5EF4-FFF2-40B4-BE49-F238E27FC236}">
                <a16:creationId xmlns:a16="http://schemas.microsoft.com/office/drawing/2014/main" id="{23EBAA6C-6051-6163-5EB0-31FEDD5EE7F8}"/>
              </a:ext>
            </a:extLst>
          </p:cNvPr>
          <p:cNvSpPr/>
          <p:nvPr userDrawn="1"/>
        </p:nvSpPr>
        <p:spPr>
          <a:xfrm>
            <a:off x="10235139" y="4816425"/>
            <a:ext cx="1628937" cy="1596478"/>
          </a:xfrm>
          <a:custGeom>
            <a:avLst/>
            <a:gdLst/>
            <a:ahLst/>
            <a:cxnLst/>
            <a:rect l="l" t="t" r="r" b="b"/>
            <a:pathLst>
              <a:path w="2686050" h="2632709">
                <a:moveTo>
                  <a:pt x="855763" y="55878"/>
                </a:moveTo>
                <a:lnTo>
                  <a:pt x="363851" y="591925"/>
                </a:lnTo>
                <a:lnTo>
                  <a:pt x="45390" y="938846"/>
                </a:lnTo>
                <a:lnTo>
                  <a:pt x="19312" y="976232"/>
                </a:lnTo>
                <a:lnTo>
                  <a:pt x="4011" y="1018395"/>
                </a:lnTo>
                <a:lnTo>
                  <a:pt x="0" y="1063065"/>
                </a:lnTo>
                <a:lnTo>
                  <a:pt x="7789" y="1107972"/>
                </a:lnTo>
                <a:lnTo>
                  <a:pt x="13768" y="1126987"/>
                </a:lnTo>
                <a:lnTo>
                  <a:pt x="171690" y="1628909"/>
                </a:lnTo>
                <a:lnTo>
                  <a:pt x="367328" y="2251246"/>
                </a:lnTo>
                <a:lnTo>
                  <a:pt x="392201" y="2300764"/>
                </a:lnTo>
                <a:lnTo>
                  <a:pt x="422425" y="2332866"/>
                </a:lnTo>
                <a:lnTo>
                  <a:pt x="456273" y="2354741"/>
                </a:lnTo>
                <a:lnTo>
                  <a:pt x="494926" y="2368300"/>
                </a:lnTo>
                <a:lnTo>
                  <a:pt x="1089766" y="2500683"/>
                </a:lnTo>
                <a:lnTo>
                  <a:pt x="1664723" y="2628606"/>
                </a:lnTo>
                <a:lnTo>
                  <a:pt x="1710160" y="2632578"/>
                </a:lnTo>
                <a:lnTo>
                  <a:pt x="1754346" y="2624762"/>
                </a:lnTo>
                <a:lnTo>
                  <a:pt x="1795048" y="2605879"/>
                </a:lnTo>
                <a:lnTo>
                  <a:pt x="1830037" y="2576650"/>
                </a:lnTo>
                <a:lnTo>
                  <a:pt x="2595291" y="1742811"/>
                </a:lnTo>
                <a:lnTo>
                  <a:pt x="2640400" y="1693682"/>
                </a:lnTo>
                <a:lnTo>
                  <a:pt x="2666482" y="1656347"/>
                </a:lnTo>
                <a:lnTo>
                  <a:pt x="2681783" y="1614191"/>
                </a:lnTo>
                <a:lnTo>
                  <a:pt x="2685796" y="1569528"/>
                </a:lnTo>
                <a:lnTo>
                  <a:pt x="2678011" y="1524671"/>
                </a:lnTo>
                <a:lnTo>
                  <a:pt x="2446720" y="789186"/>
                </a:lnTo>
                <a:lnTo>
                  <a:pt x="2318472" y="381397"/>
                </a:lnTo>
                <a:lnTo>
                  <a:pt x="2299177" y="340089"/>
                </a:lnTo>
                <a:lnTo>
                  <a:pt x="2270325" y="305740"/>
                </a:lnTo>
                <a:lnTo>
                  <a:pt x="2233646" y="279926"/>
                </a:lnTo>
                <a:lnTo>
                  <a:pt x="2190874" y="264228"/>
                </a:lnTo>
                <a:lnTo>
                  <a:pt x="1020962" y="3922"/>
                </a:lnTo>
                <a:lnTo>
                  <a:pt x="975590" y="0"/>
                </a:lnTo>
                <a:lnTo>
                  <a:pt x="931436" y="7813"/>
                </a:lnTo>
                <a:lnTo>
                  <a:pt x="890746" y="26670"/>
                </a:lnTo>
                <a:lnTo>
                  <a:pt x="855763" y="55878"/>
                </a:lnTo>
                <a:close/>
              </a:path>
            </a:pathLst>
          </a:custGeom>
          <a:ln w="83767">
            <a:solidFill>
              <a:srgbClr val="664095"/>
            </a:solidFill>
          </a:ln>
        </p:spPr>
        <p:txBody>
          <a:bodyPr wrap="square" lIns="0" tIns="0" rIns="0" bIns="0" rtlCol="0"/>
          <a:lstStyle/>
          <a:p>
            <a:endParaRPr sz="1092"/>
          </a:p>
        </p:txBody>
      </p:sp>
      <p:pic>
        <p:nvPicPr>
          <p:cNvPr id="125" name="Graphic 124">
            <a:extLst>
              <a:ext uri="{FF2B5EF4-FFF2-40B4-BE49-F238E27FC236}">
                <a16:creationId xmlns:a16="http://schemas.microsoft.com/office/drawing/2014/main" id="{F4F29C63-ABE4-B854-5DFF-E180717D95D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144642" y="384600"/>
            <a:ext cx="2661275" cy="952735"/>
          </a:xfrm>
          <a:prstGeom prst="rect">
            <a:avLst/>
          </a:prstGeom>
        </p:spPr>
      </p:pic>
      <p:sp>
        <p:nvSpPr>
          <p:cNvPr id="135" name="Text Placeholder 134">
            <a:extLst>
              <a:ext uri="{FF2B5EF4-FFF2-40B4-BE49-F238E27FC236}">
                <a16:creationId xmlns:a16="http://schemas.microsoft.com/office/drawing/2014/main" id="{F6071A2E-E373-C386-8CFA-72B9CFE8ED9B}"/>
              </a:ext>
            </a:extLst>
          </p:cNvPr>
          <p:cNvSpPr>
            <a:spLocks noGrp="1"/>
          </p:cNvSpPr>
          <p:nvPr>
            <p:ph type="body" sz="quarter" idx="11" hasCustomPrompt="1"/>
          </p:nvPr>
        </p:nvSpPr>
        <p:spPr>
          <a:xfrm>
            <a:off x="5680101" y="2135183"/>
            <a:ext cx="5961218" cy="1890282"/>
          </a:xfrm>
          <a:prstGeom prst="rect">
            <a:avLst/>
          </a:prstGeom>
        </p:spPr>
        <p:txBody>
          <a:bodyPr/>
          <a:lstStyle>
            <a:lvl1pPr>
              <a:defRPr sz="5821" b="1">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Main Heading</a:t>
            </a:r>
            <a:br>
              <a:rPr lang="en-GB" dirty="0"/>
            </a:br>
            <a:r>
              <a:rPr lang="en-GB" dirty="0"/>
              <a:t>Goes Here</a:t>
            </a:r>
          </a:p>
        </p:txBody>
      </p:sp>
      <p:sp>
        <p:nvSpPr>
          <p:cNvPr id="136" name="Text Placeholder 134">
            <a:extLst>
              <a:ext uri="{FF2B5EF4-FFF2-40B4-BE49-F238E27FC236}">
                <a16:creationId xmlns:a16="http://schemas.microsoft.com/office/drawing/2014/main" id="{BD7B2002-F690-0EDC-6EF4-BC4D25B6971A}"/>
              </a:ext>
            </a:extLst>
          </p:cNvPr>
          <p:cNvSpPr>
            <a:spLocks noGrp="1"/>
          </p:cNvSpPr>
          <p:nvPr>
            <p:ph type="body" sz="quarter" idx="12" hasCustomPrompt="1"/>
          </p:nvPr>
        </p:nvSpPr>
        <p:spPr>
          <a:xfrm>
            <a:off x="5680101" y="4114085"/>
            <a:ext cx="5961218" cy="1024602"/>
          </a:xfrm>
          <a:prstGeom prst="rect">
            <a:avLst/>
          </a:prstGeom>
        </p:spPr>
        <p:txBody>
          <a:bodyPr/>
          <a:lstStyle>
            <a:lvl1pPr>
              <a:defRPr sz="3153"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goes here</a:t>
            </a:r>
          </a:p>
        </p:txBody>
      </p:sp>
      <p:pic>
        <p:nvPicPr>
          <p:cNvPr id="137" name="Graphic 136">
            <a:extLst>
              <a:ext uri="{FF2B5EF4-FFF2-40B4-BE49-F238E27FC236}">
                <a16:creationId xmlns:a16="http://schemas.microsoft.com/office/drawing/2014/main" id="{2DB63EB6-40A4-1643-54EA-1270349116AC}"/>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04501" y="5631229"/>
            <a:ext cx="1589107" cy="839133"/>
          </a:xfrm>
          <a:prstGeom prst="rect">
            <a:avLst/>
          </a:prstGeom>
        </p:spPr>
      </p:pic>
    </p:spTree>
    <p:extLst>
      <p:ext uri="{BB962C8B-B14F-4D97-AF65-F5344CB8AC3E}">
        <p14:creationId xmlns:p14="http://schemas.microsoft.com/office/powerpoint/2010/main" val="1529402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6" name="Picture Placeholder 125">
            <a:extLst>
              <a:ext uri="{FF2B5EF4-FFF2-40B4-BE49-F238E27FC236}">
                <a16:creationId xmlns:a16="http://schemas.microsoft.com/office/drawing/2014/main" id="{9A527103-7F4C-9F70-8390-57D24D25A89A}"/>
              </a:ext>
            </a:extLst>
          </p:cNvPr>
          <p:cNvSpPr>
            <a:spLocks noGrp="1"/>
          </p:cNvSpPr>
          <p:nvPr>
            <p:ph type="pic" sz="quarter" idx="10" hasCustomPrompt="1"/>
          </p:nvPr>
        </p:nvSpPr>
        <p:spPr>
          <a:xfrm>
            <a:off x="-1314" y="12660"/>
            <a:ext cx="5036524" cy="6862751"/>
          </a:xfrm>
          <a:custGeom>
            <a:avLst/>
            <a:gdLst>
              <a:gd name="connsiteX0" fmla="*/ 3239094 w 8305019"/>
              <a:gd name="connsiteY0" fmla="*/ 11316866 h 11317184"/>
              <a:gd name="connsiteX1" fmla="*/ 4721517 w 8305019"/>
              <a:gd name="connsiteY1" fmla="*/ 11316866 h 11317184"/>
              <a:gd name="connsiteX2" fmla="*/ 4719058 w 8305019"/>
              <a:gd name="connsiteY2" fmla="*/ 11317142 h 11317184"/>
              <a:gd name="connsiteX3" fmla="*/ 4717897 w 8305019"/>
              <a:gd name="connsiteY3" fmla="*/ 11317184 h 11317184"/>
              <a:gd name="connsiteX4" fmla="*/ 3403507 w 8305019"/>
              <a:gd name="connsiteY4" fmla="*/ 11317184 h 11317184"/>
              <a:gd name="connsiteX5" fmla="*/ 0 w 8305019"/>
              <a:gd name="connsiteY5" fmla="*/ 0 h 11317184"/>
              <a:gd name="connsiteX6" fmla="*/ 4672878 w 8305019"/>
              <a:gd name="connsiteY6" fmla="*/ 9110 h 11317184"/>
              <a:gd name="connsiteX7" fmla="*/ 4740947 w 8305019"/>
              <a:gd name="connsiteY7" fmla="*/ 11831 h 11317184"/>
              <a:gd name="connsiteX8" fmla="*/ 4808019 w 8305019"/>
              <a:gd name="connsiteY8" fmla="*/ 19628 h 11317184"/>
              <a:gd name="connsiteX9" fmla="*/ 4873853 w 8305019"/>
              <a:gd name="connsiteY9" fmla="*/ 32361 h 11317184"/>
              <a:gd name="connsiteX10" fmla="*/ 4938203 w 8305019"/>
              <a:gd name="connsiteY10" fmla="*/ 49889 h 11317184"/>
              <a:gd name="connsiteX11" fmla="*/ 5000828 w 8305019"/>
              <a:gd name="connsiteY11" fmla="*/ 72072 h 11317184"/>
              <a:gd name="connsiteX12" fmla="*/ 5061485 w 8305019"/>
              <a:gd name="connsiteY12" fmla="*/ 98768 h 11317184"/>
              <a:gd name="connsiteX13" fmla="*/ 5119931 w 8305019"/>
              <a:gd name="connsiteY13" fmla="*/ 129836 h 11317184"/>
              <a:gd name="connsiteX14" fmla="*/ 5175922 w 8305019"/>
              <a:gd name="connsiteY14" fmla="*/ 165134 h 11317184"/>
              <a:gd name="connsiteX15" fmla="*/ 5229216 w 8305019"/>
              <a:gd name="connsiteY15" fmla="*/ 204525 h 11317184"/>
              <a:gd name="connsiteX16" fmla="*/ 5279570 w 8305019"/>
              <a:gd name="connsiteY16" fmla="*/ 247863 h 11317184"/>
              <a:gd name="connsiteX17" fmla="*/ 5326742 w 8305019"/>
              <a:gd name="connsiteY17" fmla="*/ 295012 h 11317184"/>
              <a:gd name="connsiteX18" fmla="*/ 5370486 w 8305019"/>
              <a:gd name="connsiteY18" fmla="*/ 345827 h 11317184"/>
              <a:gd name="connsiteX19" fmla="*/ 5410561 w 8305019"/>
              <a:gd name="connsiteY19" fmla="*/ 400169 h 11317184"/>
              <a:gd name="connsiteX20" fmla="*/ 5446725 w 8305019"/>
              <a:gd name="connsiteY20" fmla="*/ 457898 h 11317184"/>
              <a:gd name="connsiteX21" fmla="*/ 8186044 w 8305019"/>
              <a:gd name="connsiteY21" fmla="*/ 5223989 h 11317184"/>
              <a:gd name="connsiteX22" fmla="*/ 8217722 w 8305019"/>
              <a:gd name="connsiteY22" fmla="*/ 5284296 h 11317184"/>
              <a:gd name="connsiteX23" fmla="*/ 8244505 w 8305019"/>
              <a:gd name="connsiteY23" fmla="*/ 5346278 h 11317184"/>
              <a:gd name="connsiteX24" fmla="*/ 8266394 w 8305019"/>
              <a:gd name="connsiteY24" fmla="*/ 5409654 h 11317184"/>
              <a:gd name="connsiteX25" fmla="*/ 8283390 w 8305019"/>
              <a:gd name="connsiteY25" fmla="*/ 5474146 h 11317184"/>
              <a:gd name="connsiteX26" fmla="*/ 8295493 w 8305019"/>
              <a:gd name="connsiteY26" fmla="*/ 5539470 h 11317184"/>
              <a:gd name="connsiteX27" fmla="*/ 8302702 w 8305019"/>
              <a:gd name="connsiteY27" fmla="*/ 5605348 h 11317184"/>
              <a:gd name="connsiteX28" fmla="*/ 8305019 w 8305019"/>
              <a:gd name="connsiteY28" fmla="*/ 5671497 h 11317184"/>
              <a:gd name="connsiteX29" fmla="*/ 8302444 w 8305019"/>
              <a:gd name="connsiteY29" fmla="*/ 5737636 h 11317184"/>
              <a:gd name="connsiteX30" fmla="*/ 8294978 w 8305019"/>
              <a:gd name="connsiteY30" fmla="*/ 5803484 h 11317184"/>
              <a:gd name="connsiteX31" fmla="*/ 8282622 w 8305019"/>
              <a:gd name="connsiteY31" fmla="*/ 5868762 h 11317184"/>
              <a:gd name="connsiteX32" fmla="*/ 8265374 w 8305019"/>
              <a:gd name="connsiteY32" fmla="*/ 5933188 h 11317184"/>
              <a:gd name="connsiteX33" fmla="*/ 8243237 w 8305019"/>
              <a:gd name="connsiteY33" fmla="*/ 5996480 h 11317184"/>
              <a:gd name="connsiteX34" fmla="*/ 8216210 w 8305019"/>
              <a:gd name="connsiteY34" fmla="*/ 6058359 h 11317184"/>
              <a:gd name="connsiteX35" fmla="*/ 8184295 w 8305019"/>
              <a:gd name="connsiteY35" fmla="*/ 6118542 h 11317184"/>
              <a:gd name="connsiteX36" fmla="*/ 5718392 w 8305019"/>
              <a:gd name="connsiteY36" fmla="*/ 10370614 h 11317184"/>
              <a:gd name="connsiteX37" fmla="*/ 2792183 w 8305019"/>
              <a:gd name="connsiteY37" fmla="*/ 7726805 h 11317184"/>
              <a:gd name="connsiteX38" fmla="*/ 2752940 w 8305019"/>
              <a:gd name="connsiteY38" fmla="*/ 7694190 h 11317184"/>
              <a:gd name="connsiteX39" fmla="*/ 2711554 w 8305019"/>
              <a:gd name="connsiteY39" fmla="*/ 7665152 h 11317184"/>
              <a:gd name="connsiteX40" fmla="*/ 2668264 w 8305019"/>
              <a:gd name="connsiteY40" fmla="*/ 7639739 h 11317184"/>
              <a:gd name="connsiteX41" fmla="*/ 2623311 w 8305019"/>
              <a:gd name="connsiteY41" fmla="*/ 7618002 h 11317184"/>
              <a:gd name="connsiteX42" fmla="*/ 2576935 w 8305019"/>
              <a:gd name="connsiteY42" fmla="*/ 7599992 h 11317184"/>
              <a:gd name="connsiteX43" fmla="*/ 2529376 w 8305019"/>
              <a:gd name="connsiteY43" fmla="*/ 7585761 h 11317184"/>
              <a:gd name="connsiteX44" fmla="*/ 2480874 w 8305019"/>
              <a:gd name="connsiteY44" fmla="*/ 7575357 h 11317184"/>
              <a:gd name="connsiteX45" fmla="*/ 2431669 w 8305019"/>
              <a:gd name="connsiteY45" fmla="*/ 7568833 h 11317184"/>
              <a:gd name="connsiteX46" fmla="*/ 2382001 w 8305019"/>
              <a:gd name="connsiteY46" fmla="*/ 7566239 h 11317184"/>
              <a:gd name="connsiteX47" fmla="*/ 2332110 w 8305019"/>
              <a:gd name="connsiteY47" fmla="*/ 7567624 h 11317184"/>
              <a:gd name="connsiteX48" fmla="*/ 2282236 w 8305019"/>
              <a:gd name="connsiteY48" fmla="*/ 7573041 h 11317184"/>
              <a:gd name="connsiteX49" fmla="*/ 2232620 w 8305019"/>
              <a:gd name="connsiteY49" fmla="*/ 7582539 h 11317184"/>
              <a:gd name="connsiteX50" fmla="*/ 2183500 w 8305019"/>
              <a:gd name="connsiteY50" fmla="*/ 7596170 h 11317184"/>
              <a:gd name="connsiteX51" fmla="*/ 0 w 8305019"/>
              <a:gd name="connsiteY51" fmla="*/ 8301468 h 11317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305019" h="11317184">
                <a:moveTo>
                  <a:pt x="3239094" y="11316866"/>
                </a:moveTo>
                <a:lnTo>
                  <a:pt x="4721517" y="11316866"/>
                </a:lnTo>
                <a:lnTo>
                  <a:pt x="4719058" y="11317142"/>
                </a:lnTo>
                <a:lnTo>
                  <a:pt x="4717897" y="11317184"/>
                </a:lnTo>
                <a:lnTo>
                  <a:pt x="3403507" y="11317184"/>
                </a:lnTo>
                <a:close/>
                <a:moveTo>
                  <a:pt x="0" y="0"/>
                </a:moveTo>
                <a:lnTo>
                  <a:pt x="4672878" y="9110"/>
                </a:lnTo>
                <a:lnTo>
                  <a:pt x="4740947" y="11831"/>
                </a:lnTo>
                <a:lnTo>
                  <a:pt x="4808019" y="19628"/>
                </a:lnTo>
                <a:lnTo>
                  <a:pt x="4873853" y="32361"/>
                </a:lnTo>
                <a:lnTo>
                  <a:pt x="4938203" y="49889"/>
                </a:lnTo>
                <a:lnTo>
                  <a:pt x="5000828" y="72072"/>
                </a:lnTo>
                <a:lnTo>
                  <a:pt x="5061485" y="98768"/>
                </a:lnTo>
                <a:lnTo>
                  <a:pt x="5119931" y="129836"/>
                </a:lnTo>
                <a:lnTo>
                  <a:pt x="5175922" y="165134"/>
                </a:lnTo>
                <a:lnTo>
                  <a:pt x="5229216" y="204525"/>
                </a:lnTo>
                <a:lnTo>
                  <a:pt x="5279570" y="247863"/>
                </a:lnTo>
                <a:lnTo>
                  <a:pt x="5326742" y="295012"/>
                </a:lnTo>
                <a:lnTo>
                  <a:pt x="5370486" y="345827"/>
                </a:lnTo>
                <a:lnTo>
                  <a:pt x="5410561" y="400169"/>
                </a:lnTo>
                <a:lnTo>
                  <a:pt x="5446725" y="457898"/>
                </a:lnTo>
                <a:lnTo>
                  <a:pt x="8186044" y="5223989"/>
                </a:lnTo>
                <a:lnTo>
                  <a:pt x="8217722" y="5284296"/>
                </a:lnTo>
                <a:lnTo>
                  <a:pt x="8244505" y="5346278"/>
                </a:lnTo>
                <a:lnTo>
                  <a:pt x="8266394" y="5409654"/>
                </a:lnTo>
                <a:lnTo>
                  <a:pt x="8283390" y="5474146"/>
                </a:lnTo>
                <a:lnTo>
                  <a:pt x="8295493" y="5539470"/>
                </a:lnTo>
                <a:lnTo>
                  <a:pt x="8302702" y="5605348"/>
                </a:lnTo>
                <a:lnTo>
                  <a:pt x="8305019" y="5671497"/>
                </a:lnTo>
                <a:lnTo>
                  <a:pt x="8302444" y="5737636"/>
                </a:lnTo>
                <a:lnTo>
                  <a:pt x="8294978" y="5803484"/>
                </a:lnTo>
                <a:lnTo>
                  <a:pt x="8282622" y="5868762"/>
                </a:lnTo>
                <a:lnTo>
                  <a:pt x="8265374" y="5933188"/>
                </a:lnTo>
                <a:lnTo>
                  <a:pt x="8243237" y="5996480"/>
                </a:lnTo>
                <a:lnTo>
                  <a:pt x="8216210" y="6058359"/>
                </a:lnTo>
                <a:lnTo>
                  <a:pt x="8184295" y="6118542"/>
                </a:lnTo>
                <a:lnTo>
                  <a:pt x="5718392" y="10370614"/>
                </a:lnTo>
                <a:lnTo>
                  <a:pt x="2792183" y="7726805"/>
                </a:lnTo>
                <a:lnTo>
                  <a:pt x="2752940" y="7694190"/>
                </a:lnTo>
                <a:lnTo>
                  <a:pt x="2711554" y="7665152"/>
                </a:lnTo>
                <a:lnTo>
                  <a:pt x="2668264" y="7639739"/>
                </a:lnTo>
                <a:lnTo>
                  <a:pt x="2623311" y="7618002"/>
                </a:lnTo>
                <a:lnTo>
                  <a:pt x="2576935" y="7599992"/>
                </a:lnTo>
                <a:lnTo>
                  <a:pt x="2529376" y="7585761"/>
                </a:lnTo>
                <a:lnTo>
                  <a:pt x="2480874" y="7575357"/>
                </a:lnTo>
                <a:lnTo>
                  <a:pt x="2431669" y="7568833"/>
                </a:lnTo>
                <a:lnTo>
                  <a:pt x="2382001" y="7566239"/>
                </a:lnTo>
                <a:lnTo>
                  <a:pt x="2332110" y="7567624"/>
                </a:lnTo>
                <a:lnTo>
                  <a:pt x="2282236" y="7573041"/>
                </a:lnTo>
                <a:lnTo>
                  <a:pt x="2232620" y="7582539"/>
                </a:lnTo>
                <a:lnTo>
                  <a:pt x="2183500" y="7596170"/>
                </a:lnTo>
                <a:lnTo>
                  <a:pt x="0" y="8301468"/>
                </a:lnTo>
                <a:close/>
              </a:path>
            </a:pathLst>
          </a:custGeom>
          <a:solidFill>
            <a:schemeClr val="bg1">
              <a:lumMod val="85000"/>
            </a:schemeClr>
          </a:solidFill>
        </p:spPr>
        <p:txBody>
          <a:bodyPr wrap="square" anchor="ctr" anchorCtr="1">
            <a:noAutofit/>
          </a:bodyPr>
          <a:lstStyle/>
          <a:p>
            <a:r>
              <a:rPr lang="en-US" dirty="0"/>
              <a:t>Insert image here</a:t>
            </a:r>
          </a:p>
        </p:txBody>
      </p:sp>
      <p:sp>
        <p:nvSpPr>
          <p:cNvPr id="61" name="object 5">
            <a:extLst>
              <a:ext uri="{FF2B5EF4-FFF2-40B4-BE49-F238E27FC236}">
                <a16:creationId xmlns:a16="http://schemas.microsoft.com/office/drawing/2014/main" id="{582D1A9A-D734-C649-ECE2-A08BECCD371F}"/>
              </a:ext>
            </a:extLst>
          </p:cNvPr>
          <p:cNvSpPr/>
          <p:nvPr userDrawn="1"/>
        </p:nvSpPr>
        <p:spPr>
          <a:xfrm>
            <a:off x="8190459" y="4967414"/>
            <a:ext cx="3081503" cy="1890282"/>
          </a:xfrm>
          <a:custGeom>
            <a:avLst/>
            <a:gdLst/>
            <a:ahLst/>
            <a:cxnLst/>
            <a:rect l="l" t="t" r="r" b="b"/>
            <a:pathLst>
              <a:path w="5081269" h="3117215">
                <a:moveTo>
                  <a:pt x="3006504" y="0"/>
                </a:moveTo>
                <a:lnTo>
                  <a:pt x="2956259" y="4295"/>
                </a:lnTo>
                <a:lnTo>
                  <a:pt x="2906560" y="16239"/>
                </a:lnTo>
                <a:lnTo>
                  <a:pt x="683371" y="734364"/>
                </a:lnTo>
                <a:lnTo>
                  <a:pt x="636086" y="753738"/>
                </a:lnTo>
                <a:lnTo>
                  <a:pt x="592827" y="779634"/>
                </a:lnTo>
                <a:lnTo>
                  <a:pt x="554170" y="811420"/>
                </a:lnTo>
                <a:lnTo>
                  <a:pt x="520689" y="848465"/>
                </a:lnTo>
                <a:lnTo>
                  <a:pt x="492959" y="890138"/>
                </a:lnTo>
                <a:lnTo>
                  <a:pt x="471556" y="935810"/>
                </a:lnTo>
                <a:lnTo>
                  <a:pt x="457053" y="984848"/>
                </a:lnTo>
                <a:lnTo>
                  <a:pt x="0" y="3116923"/>
                </a:lnTo>
                <a:lnTo>
                  <a:pt x="4829019" y="3116923"/>
                </a:lnTo>
                <a:lnTo>
                  <a:pt x="5073950" y="1974462"/>
                </a:lnTo>
                <a:lnTo>
                  <a:pt x="5080805" y="1923831"/>
                </a:lnTo>
                <a:lnTo>
                  <a:pt x="5079990" y="1873419"/>
                </a:lnTo>
                <a:lnTo>
                  <a:pt x="5071772" y="1824043"/>
                </a:lnTo>
                <a:lnTo>
                  <a:pt x="5056418" y="1776524"/>
                </a:lnTo>
                <a:lnTo>
                  <a:pt x="5034194" y="1731681"/>
                </a:lnTo>
                <a:lnTo>
                  <a:pt x="5005367" y="1690333"/>
                </a:lnTo>
                <a:lnTo>
                  <a:pt x="4970204" y="1653299"/>
                </a:lnTo>
                <a:lnTo>
                  <a:pt x="3236718" y="87106"/>
                </a:lnTo>
                <a:lnTo>
                  <a:pt x="3196258" y="55793"/>
                </a:lnTo>
                <a:lnTo>
                  <a:pt x="3152172" y="31250"/>
                </a:lnTo>
                <a:lnTo>
                  <a:pt x="3105295" y="13653"/>
                </a:lnTo>
                <a:lnTo>
                  <a:pt x="3056461" y="3178"/>
                </a:lnTo>
                <a:lnTo>
                  <a:pt x="3006504" y="0"/>
                </a:lnTo>
                <a:close/>
              </a:path>
            </a:pathLst>
          </a:custGeom>
          <a:solidFill>
            <a:srgbClr val="41B6E6"/>
          </a:solidFill>
        </p:spPr>
        <p:txBody>
          <a:bodyPr wrap="square" lIns="0" tIns="0" rIns="0" bIns="0" rtlCol="0"/>
          <a:lstStyle/>
          <a:p>
            <a:endParaRPr sz="1092" dirty="0"/>
          </a:p>
        </p:txBody>
      </p:sp>
      <p:sp>
        <p:nvSpPr>
          <p:cNvPr id="62" name="object 6">
            <a:extLst>
              <a:ext uri="{FF2B5EF4-FFF2-40B4-BE49-F238E27FC236}">
                <a16:creationId xmlns:a16="http://schemas.microsoft.com/office/drawing/2014/main" id="{2FB034B5-CA0E-E460-2947-7BD16845CB99}"/>
              </a:ext>
            </a:extLst>
          </p:cNvPr>
          <p:cNvSpPr/>
          <p:nvPr userDrawn="1"/>
        </p:nvSpPr>
        <p:spPr>
          <a:xfrm>
            <a:off x="3975737" y="0"/>
            <a:ext cx="2618623" cy="1516769"/>
          </a:xfrm>
          <a:custGeom>
            <a:avLst/>
            <a:gdLst/>
            <a:ahLst/>
            <a:cxnLst/>
            <a:rect l="l" t="t" r="r" b="b"/>
            <a:pathLst>
              <a:path w="4318000" h="2501265">
                <a:moveTo>
                  <a:pt x="4143458" y="0"/>
                </a:moveTo>
                <a:lnTo>
                  <a:pt x="285148" y="0"/>
                </a:lnTo>
                <a:lnTo>
                  <a:pt x="24174" y="565066"/>
                </a:lnTo>
                <a:lnTo>
                  <a:pt x="7945" y="610556"/>
                </a:lnTo>
                <a:lnTo>
                  <a:pt x="0" y="657476"/>
                </a:lnTo>
                <a:lnTo>
                  <a:pt x="240" y="704739"/>
                </a:lnTo>
                <a:lnTo>
                  <a:pt x="8569" y="751260"/>
                </a:lnTo>
                <a:lnTo>
                  <a:pt x="24890" y="795952"/>
                </a:lnTo>
                <a:lnTo>
                  <a:pt x="49105" y="837728"/>
                </a:lnTo>
                <a:lnTo>
                  <a:pt x="1144684" y="2389838"/>
                </a:lnTo>
                <a:lnTo>
                  <a:pt x="1175830" y="2425062"/>
                </a:lnTo>
                <a:lnTo>
                  <a:pt x="1232088" y="2466523"/>
                </a:lnTo>
                <a:lnTo>
                  <a:pt x="1293836" y="2491540"/>
                </a:lnTo>
                <a:lnTo>
                  <a:pt x="1357241" y="2500796"/>
                </a:lnTo>
                <a:lnTo>
                  <a:pt x="1389849" y="2499793"/>
                </a:lnTo>
                <a:lnTo>
                  <a:pt x="3275959" y="2327652"/>
                </a:lnTo>
                <a:lnTo>
                  <a:pt x="3323524" y="2319045"/>
                </a:lnTo>
                <a:lnTo>
                  <a:pt x="3368170" y="2302500"/>
                </a:lnTo>
                <a:lnTo>
                  <a:pt x="3409006" y="2278660"/>
                </a:lnTo>
                <a:lnTo>
                  <a:pt x="3445140" y="2248164"/>
                </a:lnTo>
                <a:lnTo>
                  <a:pt x="3475680" y="2211654"/>
                </a:lnTo>
                <a:lnTo>
                  <a:pt x="3499733" y="2169772"/>
                </a:lnTo>
                <a:lnTo>
                  <a:pt x="4293740" y="450180"/>
                </a:lnTo>
                <a:lnTo>
                  <a:pt x="4309991" y="404746"/>
                </a:lnTo>
                <a:lnTo>
                  <a:pt x="4317944" y="357846"/>
                </a:lnTo>
                <a:lnTo>
                  <a:pt x="4317705" y="310586"/>
                </a:lnTo>
                <a:lnTo>
                  <a:pt x="4309377" y="264068"/>
                </a:lnTo>
                <a:lnTo>
                  <a:pt x="4293065" y="219397"/>
                </a:lnTo>
                <a:lnTo>
                  <a:pt x="4268872" y="177675"/>
                </a:lnTo>
                <a:lnTo>
                  <a:pt x="4143458" y="0"/>
                </a:lnTo>
                <a:close/>
              </a:path>
            </a:pathLst>
          </a:custGeom>
          <a:solidFill>
            <a:srgbClr val="AACF33"/>
          </a:solidFill>
        </p:spPr>
        <p:txBody>
          <a:bodyPr wrap="square" lIns="0" tIns="0" rIns="0" bIns="0" rtlCol="0"/>
          <a:lstStyle/>
          <a:p>
            <a:endParaRPr sz="1092"/>
          </a:p>
        </p:txBody>
      </p:sp>
      <p:sp>
        <p:nvSpPr>
          <p:cNvPr id="93" name="object 37">
            <a:extLst>
              <a:ext uri="{FF2B5EF4-FFF2-40B4-BE49-F238E27FC236}">
                <a16:creationId xmlns:a16="http://schemas.microsoft.com/office/drawing/2014/main" id="{23EBAA6C-6051-6163-5EB0-31FEDD5EE7F8}"/>
              </a:ext>
            </a:extLst>
          </p:cNvPr>
          <p:cNvSpPr/>
          <p:nvPr userDrawn="1"/>
        </p:nvSpPr>
        <p:spPr>
          <a:xfrm>
            <a:off x="10235139" y="4816425"/>
            <a:ext cx="1628937" cy="1596478"/>
          </a:xfrm>
          <a:custGeom>
            <a:avLst/>
            <a:gdLst/>
            <a:ahLst/>
            <a:cxnLst/>
            <a:rect l="l" t="t" r="r" b="b"/>
            <a:pathLst>
              <a:path w="2686050" h="2632709">
                <a:moveTo>
                  <a:pt x="855763" y="55878"/>
                </a:moveTo>
                <a:lnTo>
                  <a:pt x="363851" y="591925"/>
                </a:lnTo>
                <a:lnTo>
                  <a:pt x="45390" y="938846"/>
                </a:lnTo>
                <a:lnTo>
                  <a:pt x="19312" y="976232"/>
                </a:lnTo>
                <a:lnTo>
                  <a:pt x="4011" y="1018395"/>
                </a:lnTo>
                <a:lnTo>
                  <a:pt x="0" y="1063065"/>
                </a:lnTo>
                <a:lnTo>
                  <a:pt x="7789" y="1107972"/>
                </a:lnTo>
                <a:lnTo>
                  <a:pt x="13768" y="1126987"/>
                </a:lnTo>
                <a:lnTo>
                  <a:pt x="171690" y="1628909"/>
                </a:lnTo>
                <a:lnTo>
                  <a:pt x="367328" y="2251246"/>
                </a:lnTo>
                <a:lnTo>
                  <a:pt x="392201" y="2300764"/>
                </a:lnTo>
                <a:lnTo>
                  <a:pt x="422425" y="2332866"/>
                </a:lnTo>
                <a:lnTo>
                  <a:pt x="456273" y="2354741"/>
                </a:lnTo>
                <a:lnTo>
                  <a:pt x="494926" y="2368300"/>
                </a:lnTo>
                <a:lnTo>
                  <a:pt x="1089766" y="2500683"/>
                </a:lnTo>
                <a:lnTo>
                  <a:pt x="1664723" y="2628606"/>
                </a:lnTo>
                <a:lnTo>
                  <a:pt x="1710160" y="2632578"/>
                </a:lnTo>
                <a:lnTo>
                  <a:pt x="1754346" y="2624762"/>
                </a:lnTo>
                <a:lnTo>
                  <a:pt x="1795048" y="2605879"/>
                </a:lnTo>
                <a:lnTo>
                  <a:pt x="1830037" y="2576650"/>
                </a:lnTo>
                <a:lnTo>
                  <a:pt x="2595291" y="1742811"/>
                </a:lnTo>
                <a:lnTo>
                  <a:pt x="2640400" y="1693682"/>
                </a:lnTo>
                <a:lnTo>
                  <a:pt x="2666482" y="1656347"/>
                </a:lnTo>
                <a:lnTo>
                  <a:pt x="2681783" y="1614191"/>
                </a:lnTo>
                <a:lnTo>
                  <a:pt x="2685796" y="1569528"/>
                </a:lnTo>
                <a:lnTo>
                  <a:pt x="2678011" y="1524671"/>
                </a:lnTo>
                <a:lnTo>
                  <a:pt x="2446720" y="789186"/>
                </a:lnTo>
                <a:lnTo>
                  <a:pt x="2318472" y="381397"/>
                </a:lnTo>
                <a:lnTo>
                  <a:pt x="2299177" y="340089"/>
                </a:lnTo>
                <a:lnTo>
                  <a:pt x="2270325" y="305740"/>
                </a:lnTo>
                <a:lnTo>
                  <a:pt x="2233646" y="279926"/>
                </a:lnTo>
                <a:lnTo>
                  <a:pt x="2190874" y="264228"/>
                </a:lnTo>
                <a:lnTo>
                  <a:pt x="1020962" y="3922"/>
                </a:lnTo>
                <a:lnTo>
                  <a:pt x="975590" y="0"/>
                </a:lnTo>
                <a:lnTo>
                  <a:pt x="931436" y="7813"/>
                </a:lnTo>
                <a:lnTo>
                  <a:pt x="890746" y="26670"/>
                </a:lnTo>
                <a:lnTo>
                  <a:pt x="855763" y="55878"/>
                </a:lnTo>
                <a:close/>
              </a:path>
            </a:pathLst>
          </a:custGeom>
          <a:ln w="83767">
            <a:solidFill>
              <a:srgbClr val="664095"/>
            </a:solidFill>
          </a:ln>
        </p:spPr>
        <p:txBody>
          <a:bodyPr wrap="square" lIns="0" tIns="0" rIns="0" bIns="0" rtlCol="0"/>
          <a:lstStyle/>
          <a:p>
            <a:endParaRPr sz="1092"/>
          </a:p>
        </p:txBody>
      </p:sp>
      <p:pic>
        <p:nvPicPr>
          <p:cNvPr id="125" name="Graphic 124">
            <a:extLst>
              <a:ext uri="{FF2B5EF4-FFF2-40B4-BE49-F238E27FC236}">
                <a16:creationId xmlns:a16="http://schemas.microsoft.com/office/drawing/2014/main" id="{F4F29C63-ABE4-B854-5DFF-E180717D95D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144642" y="384600"/>
            <a:ext cx="2661275" cy="952735"/>
          </a:xfrm>
          <a:prstGeom prst="rect">
            <a:avLst/>
          </a:prstGeom>
        </p:spPr>
      </p:pic>
      <p:sp>
        <p:nvSpPr>
          <p:cNvPr id="135" name="Text Placeholder 134">
            <a:extLst>
              <a:ext uri="{FF2B5EF4-FFF2-40B4-BE49-F238E27FC236}">
                <a16:creationId xmlns:a16="http://schemas.microsoft.com/office/drawing/2014/main" id="{F6071A2E-E373-C386-8CFA-72B9CFE8ED9B}"/>
              </a:ext>
            </a:extLst>
          </p:cNvPr>
          <p:cNvSpPr>
            <a:spLocks noGrp="1"/>
          </p:cNvSpPr>
          <p:nvPr>
            <p:ph type="body" sz="quarter" idx="11" hasCustomPrompt="1"/>
          </p:nvPr>
        </p:nvSpPr>
        <p:spPr>
          <a:xfrm>
            <a:off x="5680101" y="2135183"/>
            <a:ext cx="5961218" cy="1890282"/>
          </a:xfrm>
          <a:prstGeom prst="rect">
            <a:avLst/>
          </a:prstGeom>
        </p:spPr>
        <p:txBody>
          <a:bodyPr/>
          <a:lstStyle>
            <a:lvl1pPr>
              <a:defRPr sz="5821" b="1">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Main Heading</a:t>
            </a:r>
            <a:br>
              <a:rPr lang="en-GB" dirty="0"/>
            </a:br>
            <a:r>
              <a:rPr lang="en-GB" dirty="0"/>
              <a:t>Goes Here</a:t>
            </a:r>
          </a:p>
        </p:txBody>
      </p:sp>
      <p:sp>
        <p:nvSpPr>
          <p:cNvPr id="136" name="Text Placeholder 134">
            <a:extLst>
              <a:ext uri="{FF2B5EF4-FFF2-40B4-BE49-F238E27FC236}">
                <a16:creationId xmlns:a16="http://schemas.microsoft.com/office/drawing/2014/main" id="{BD7B2002-F690-0EDC-6EF4-BC4D25B6971A}"/>
              </a:ext>
            </a:extLst>
          </p:cNvPr>
          <p:cNvSpPr>
            <a:spLocks noGrp="1"/>
          </p:cNvSpPr>
          <p:nvPr>
            <p:ph type="body" sz="quarter" idx="12" hasCustomPrompt="1"/>
          </p:nvPr>
        </p:nvSpPr>
        <p:spPr>
          <a:xfrm>
            <a:off x="5680101" y="4114085"/>
            <a:ext cx="5961218" cy="1024602"/>
          </a:xfrm>
          <a:prstGeom prst="rect">
            <a:avLst/>
          </a:prstGeom>
        </p:spPr>
        <p:txBody>
          <a:bodyPr/>
          <a:lstStyle>
            <a:lvl1pPr>
              <a:defRPr sz="3153"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goes here</a:t>
            </a:r>
          </a:p>
        </p:txBody>
      </p:sp>
      <p:pic>
        <p:nvPicPr>
          <p:cNvPr id="137" name="Graphic 136">
            <a:extLst>
              <a:ext uri="{FF2B5EF4-FFF2-40B4-BE49-F238E27FC236}">
                <a16:creationId xmlns:a16="http://schemas.microsoft.com/office/drawing/2014/main" id="{2DB63EB6-40A4-1643-54EA-1270349116AC}"/>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04501" y="5631229"/>
            <a:ext cx="1589107" cy="839133"/>
          </a:xfrm>
          <a:prstGeom prst="rect">
            <a:avLst/>
          </a:prstGeom>
        </p:spPr>
      </p:pic>
    </p:spTree>
    <p:extLst>
      <p:ext uri="{BB962C8B-B14F-4D97-AF65-F5344CB8AC3E}">
        <p14:creationId xmlns:p14="http://schemas.microsoft.com/office/powerpoint/2010/main" val="3811238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1"/>
        </a:solidFill>
        <a:effectLst/>
      </p:bgPr>
    </p:bg>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3AD0732B-73E0-2DEC-D5E4-CD9E8AE7A53A}"/>
              </a:ext>
            </a:extLst>
          </p:cNvPr>
          <p:cNvSpPr/>
          <p:nvPr userDrawn="1"/>
        </p:nvSpPr>
        <p:spPr>
          <a:xfrm>
            <a:off x="0" y="0"/>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5FBE"/>
          </a:solidFill>
        </p:spPr>
        <p:txBody>
          <a:bodyPr wrap="square" lIns="0" tIns="0" rIns="0" bIns="0" rtlCol="0"/>
          <a:lstStyle/>
          <a:p>
            <a:endParaRPr sz="1092" dirty="0"/>
          </a:p>
        </p:txBody>
      </p:sp>
      <p:sp>
        <p:nvSpPr>
          <p:cNvPr id="10" name="object 4">
            <a:extLst>
              <a:ext uri="{FF2B5EF4-FFF2-40B4-BE49-F238E27FC236}">
                <a16:creationId xmlns:a16="http://schemas.microsoft.com/office/drawing/2014/main" id="{3C3DFF8C-1EE7-25BA-6123-3D1A8AA59C17}"/>
              </a:ext>
            </a:extLst>
          </p:cNvPr>
          <p:cNvSpPr txBox="1"/>
          <p:nvPr userDrawn="1"/>
        </p:nvSpPr>
        <p:spPr>
          <a:xfrm>
            <a:off x="488926" y="6101249"/>
            <a:ext cx="2116084" cy="300925"/>
          </a:xfrm>
          <a:prstGeom prst="rect">
            <a:avLst/>
          </a:prstGeom>
        </p:spPr>
        <p:txBody>
          <a:bodyPr vert="horz" wrap="square" lIns="0" tIns="6931" rIns="0" bIns="0" rtlCol="0">
            <a:spAutoFit/>
          </a:bodyPr>
          <a:lstStyle/>
          <a:p>
            <a:pPr marL="7701">
              <a:lnSpc>
                <a:spcPct val="100000"/>
              </a:lnSpc>
              <a:spcBef>
                <a:spcPts val="55"/>
              </a:spcBef>
            </a:pPr>
            <a:r>
              <a:rPr sz="1910" b="1" spc="-12" dirty="0">
                <a:solidFill>
                  <a:srgbClr val="FFFFFF"/>
                </a:solidFill>
                <a:latin typeface="Arial"/>
                <a:cs typeface="Arial"/>
              </a:rPr>
              <a:t>gmcancer.org.uk</a:t>
            </a:r>
            <a:endParaRPr sz="1910" dirty="0">
              <a:latin typeface="Arial"/>
              <a:cs typeface="Arial"/>
            </a:endParaRPr>
          </a:p>
        </p:txBody>
      </p:sp>
      <p:grpSp>
        <p:nvGrpSpPr>
          <p:cNvPr id="12" name="object 6">
            <a:extLst>
              <a:ext uri="{FF2B5EF4-FFF2-40B4-BE49-F238E27FC236}">
                <a16:creationId xmlns:a16="http://schemas.microsoft.com/office/drawing/2014/main" id="{B53FAFE6-3C68-694D-4F4E-01BB7902D72D}"/>
              </a:ext>
            </a:extLst>
          </p:cNvPr>
          <p:cNvGrpSpPr/>
          <p:nvPr userDrawn="1"/>
        </p:nvGrpSpPr>
        <p:grpSpPr>
          <a:xfrm>
            <a:off x="6688994" y="0"/>
            <a:ext cx="5503344" cy="3423609"/>
            <a:chOff x="11029872" y="0"/>
            <a:chExt cx="9074785" cy="5645785"/>
          </a:xfrm>
        </p:grpSpPr>
        <p:sp>
          <p:nvSpPr>
            <p:cNvPr id="13" name="object 7">
              <a:extLst>
                <a:ext uri="{FF2B5EF4-FFF2-40B4-BE49-F238E27FC236}">
                  <a16:creationId xmlns:a16="http://schemas.microsoft.com/office/drawing/2014/main" id="{53811BCE-5D1C-86F2-6F1F-11B449E6C8DC}"/>
                </a:ext>
              </a:extLst>
            </p:cNvPr>
            <p:cNvSpPr/>
            <p:nvPr/>
          </p:nvSpPr>
          <p:spPr>
            <a:xfrm>
              <a:off x="15038408" y="0"/>
              <a:ext cx="5066030" cy="5645785"/>
            </a:xfrm>
            <a:custGeom>
              <a:avLst/>
              <a:gdLst/>
              <a:ahLst/>
              <a:cxnLst/>
              <a:rect l="l" t="t" r="r" b="b"/>
              <a:pathLst>
                <a:path w="5066030" h="5645785">
                  <a:moveTo>
                    <a:pt x="5065692" y="0"/>
                  </a:moveTo>
                  <a:lnTo>
                    <a:pt x="2155953" y="0"/>
                  </a:lnTo>
                  <a:lnTo>
                    <a:pt x="1775786" y="1403290"/>
                  </a:lnTo>
                  <a:lnTo>
                    <a:pt x="1759691" y="1451234"/>
                  </a:lnTo>
                  <a:lnTo>
                    <a:pt x="1738353" y="1496417"/>
                  </a:lnTo>
                  <a:lnTo>
                    <a:pt x="1712136" y="1538480"/>
                  </a:lnTo>
                  <a:lnTo>
                    <a:pt x="1681407" y="1577061"/>
                  </a:lnTo>
                  <a:lnTo>
                    <a:pt x="1646531" y="1611798"/>
                  </a:lnTo>
                  <a:lnTo>
                    <a:pt x="1607875" y="1642330"/>
                  </a:lnTo>
                  <a:lnTo>
                    <a:pt x="1565805" y="1668295"/>
                  </a:lnTo>
                  <a:lnTo>
                    <a:pt x="1520686" y="1689333"/>
                  </a:lnTo>
                  <a:lnTo>
                    <a:pt x="1472884" y="1705082"/>
                  </a:lnTo>
                  <a:lnTo>
                    <a:pt x="227278" y="2035418"/>
                  </a:lnTo>
                  <a:lnTo>
                    <a:pt x="6688" y="3213539"/>
                  </a:lnTo>
                  <a:lnTo>
                    <a:pt x="381" y="3263555"/>
                  </a:lnTo>
                  <a:lnTo>
                    <a:pt x="0" y="3313408"/>
                  </a:lnTo>
                  <a:lnTo>
                    <a:pt x="5371" y="3362611"/>
                  </a:lnTo>
                  <a:lnTo>
                    <a:pt x="16325" y="3410675"/>
                  </a:lnTo>
                  <a:lnTo>
                    <a:pt x="32689" y="3457113"/>
                  </a:lnTo>
                  <a:lnTo>
                    <a:pt x="54292" y="3501438"/>
                  </a:lnTo>
                  <a:lnTo>
                    <a:pt x="80962" y="3543161"/>
                  </a:lnTo>
                  <a:lnTo>
                    <a:pt x="112529" y="3581797"/>
                  </a:lnTo>
                  <a:lnTo>
                    <a:pt x="148819" y="3616856"/>
                  </a:lnTo>
                  <a:lnTo>
                    <a:pt x="2395850" y="5542881"/>
                  </a:lnTo>
                  <a:lnTo>
                    <a:pt x="2436006" y="5573395"/>
                  </a:lnTo>
                  <a:lnTo>
                    <a:pt x="2478953" y="5598660"/>
                  </a:lnTo>
                  <a:lnTo>
                    <a:pt x="2524190" y="5618591"/>
                  </a:lnTo>
                  <a:lnTo>
                    <a:pt x="2571215" y="5633102"/>
                  </a:lnTo>
                  <a:lnTo>
                    <a:pt x="2619528" y="5642108"/>
                  </a:lnTo>
                  <a:lnTo>
                    <a:pt x="2668626" y="5645522"/>
                  </a:lnTo>
                  <a:lnTo>
                    <a:pt x="2718008" y="5643260"/>
                  </a:lnTo>
                  <a:lnTo>
                    <a:pt x="2767173" y="5635235"/>
                  </a:lnTo>
                  <a:lnTo>
                    <a:pt x="2815618" y="5621361"/>
                  </a:lnTo>
                  <a:lnTo>
                    <a:pt x="5065692" y="4829266"/>
                  </a:lnTo>
                  <a:lnTo>
                    <a:pt x="5065692" y="0"/>
                  </a:lnTo>
                  <a:close/>
                </a:path>
              </a:pathLst>
            </a:custGeom>
            <a:solidFill>
              <a:srgbClr val="41B6E6"/>
            </a:solidFill>
          </p:spPr>
          <p:txBody>
            <a:bodyPr wrap="square" lIns="0" tIns="0" rIns="0" bIns="0" rtlCol="0"/>
            <a:lstStyle/>
            <a:p>
              <a:endParaRPr sz="1092" dirty="0"/>
            </a:p>
          </p:txBody>
        </p:sp>
        <p:sp>
          <p:nvSpPr>
            <p:cNvPr id="14" name="object 8">
              <a:extLst>
                <a:ext uri="{FF2B5EF4-FFF2-40B4-BE49-F238E27FC236}">
                  <a16:creationId xmlns:a16="http://schemas.microsoft.com/office/drawing/2014/main" id="{1CCA1523-4E63-5541-6092-2370B82DAC7B}"/>
                </a:ext>
              </a:extLst>
            </p:cNvPr>
            <p:cNvSpPr/>
            <p:nvPr/>
          </p:nvSpPr>
          <p:spPr>
            <a:xfrm>
              <a:off x="15265686" y="0"/>
              <a:ext cx="1929130" cy="2035810"/>
            </a:xfrm>
            <a:custGeom>
              <a:avLst/>
              <a:gdLst/>
              <a:ahLst/>
              <a:cxnLst/>
              <a:rect l="l" t="t" r="r" b="b"/>
              <a:pathLst>
                <a:path w="1929130" h="2035810">
                  <a:moveTo>
                    <a:pt x="1928674" y="0"/>
                  </a:moveTo>
                  <a:lnTo>
                    <a:pt x="557221" y="0"/>
                  </a:lnTo>
                  <a:lnTo>
                    <a:pt x="481783" y="45601"/>
                  </a:lnTo>
                  <a:lnTo>
                    <a:pt x="440903" y="81834"/>
                  </a:lnTo>
                  <a:lnTo>
                    <a:pt x="404961" y="123105"/>
                  </a:lnTo>
                  <a:lnTo>
                    <a:pt x="376915" y="163987"/>
                  </a:lnTo>
                  <a:lnTo>
                    <a:pt x="353859" y="208160"/>
                  </a:lnTo>
                  <a:lnTo>
                    <a:pt x="336051" y="255215"/>
                  </a:lnTo>
                  <a:lnTo>
                    <a:pt x="323749" y="304743"/>
                  </a:lnTo>
                  <a:lnTo>
                    <a:pt x="0" y="2035424"/>
                  </a:lnTo>
                  <a:lnTo>
                    <a:pt x="1245606" y="1705088"/>
                  </a:lnTo>
                  <a:lnTo>
                    <a:pt x="1293407" y="1689336"/>
                  </a:lnTo>
                  <a:lnTo>
                    <a:pt x="1338526" y="1668296"/>
                  </a:lnTo>
                  <a:lnTo>
                    <a:pt x="1380597" y="1642328"/>
                  </a:lnTo>
                  <a:lnTo>
                    <a:pt x="1419253" y="1611795"/>
                  </a:lnTo>
                  <a:lnTo>
                    <a:pt x="1454128" y="1577057"/>
                  </a:lnTo>
                  <a:lnTo>
                    <a:pt x="1484858" y="1538476"/>
                  </a:lnTo>
                  <a:lnTo>
                    <a:pt x="1511074" y="1496413"/>
                  </a:lnTo>
                  <a:lnTo>
                    <a:pt x="1532413" y="1451229"/>
                  </a:lnTo>
                  <a:lnTo>
                    <a:pt x="1548507" y="1403286"/>
                  </a:lnTo>
                  <a:lnTo>
                    <a:pt x="1928674" y="0"/>
                  </a:lnTo>
                  <a:close/>
                </a:path>
              </a:pathLst>
            </a:custGeom>
            <a:solidFill>
              <a:srgbClr val="0D86A1"/>
            </a:solidFill>
          </p:spPr>
          <p:txBody>
            <a:bodyPr wrap="square" lIns="0" tIns="0" rIns="0" bIns="0" rtlCol="0"/>
            <a:lstStyle/>
            <a:p>
              <a:endParaRPr sz="1092" dirty="0"/>
            </a:p>
          </p:txBody>
        </p:sp>
        <p:sp>
          <p:nvSpPr>
            <p:cNvPr id="15" name="object 9">
              <a:extLst>
                <a:ext uri="{FF2B5EF4-FFF2-40B4-BE49-F238E27FC236}">
                  <a16:creationId xmlns:a16="http://schemas.microsoft.com/office/drawing/2014/main" id="{D1302CD2-A156-564F-BA86-AC80946CC6D2}"/>
                </a:ext>
              </a:extLst>
            </p:cNvPr>
            <p:cNvSpPr/>
            <p:nvPr/>
          </p:nvSpPr>
          <p:spPr>
            <a:xfrm>
              <a:off x="11029872" y="0"/>
              <a:ext cx="4793615" cy="2477770"/>
            </a:xfrm>
            <a:custGeom>
              <a:avLst/>
              <a:gdLst/>
              <a:ahLst/>
              <a:cxnLst/>
              <a:rect l="l" t="t" r="r" b="b"/>
              <a:pathLst>
                <a:path w="4793615" h="2477770">
                  <a:moveTo>
                    <a:pt x="4793037" y="0"/>
                  </a:moveTo>
                  <a:lnTo>
                    <a:pt x="0" y="0"/>
                  </a:lnTo>
                  <a:lnTo>
                    <a:pt x="3738" y="30826"/>
                  </a:lnTo>
                  <a:lnTo>
                    <a:pt x="17202" y="83598"/>
                  </a:lnTo>
                  <a:lnTo>
                    <a:pt x="35181" y="129934"/>
                  </a:lnTo>
                  <a:lnTo>
                    <a:pt x="58562" y="174005"/>
                  </a:lnTo>
                  <a:lnTo>
                    <a:pt x="87188" y="215400"/>
                  </a:lnTo>
                  <a:lnTo>
                    <a:pt x="120905" y="253708"/>
                  </a:lnTo>
                  <a:lnTo>
                    <a:pt x="2207721" y="2351487"/>
                  </a:lnTo>
                  <a:lnTo>
                    <a:pt x="2245503" y="2385223"/>
                  </a:lnTo>
                  <a:lnTo>
                    <a:pt x="2286454" y="2413920"/>
                  </a:lnTo>
                  <a:lnTo>
                    <a:pt x="2330088" y="2437455"/>
                  </a:lnTo>
                  <a:lnTo>
                    <a:pt x="2375917" y="2455706"/>
                  </a:lnTo>
                  <a:lnTo>
                    <a:pt x="2423453" y="2468552"/>
                  </a:lnTo>
                  <a:lnTo>
                    <a:pt x="2472208" y="2475869"/>
                  </a:lnTo>
                  <a:lnTo>
                    <a:pt x="2521695" y="2477536"/>
                  </a:lnTo>
                  <a:lnTo>
                    <a:pt x="2571426" y="2473431"/>
                  </a:lnTo>
                  <a:lnTo>
                    <a:pt x="2620913" y="2463431"/>
                  </a:lnTo>
                  <a:lnTo>
                    <a:pt x="4235817" y="2035424"/>
                  </a:lnTo>
                  <a:lnTo>
                    <a:pt x="4559555" y="304743"/>
                  </a:lnTo>
                  <a:lnTo>
                    <a:pt x="4571862" y="255215"/>
                  </a:lnTo>
                  <a:lnTo>
                    <a:pt x="4589671" y="208160"/>
                  </a:lnTo>
                  <a:lnTo>
                    <a:pt x="4612728" y="163987"/>
                  </a:lnTo>
                  <a:lnTo>
                    <a:pt x="4640778" y="123105"/>
                  </a:lnTo>
                  <a:lnTo>
                    <a:pt x="4676716" y="81834"/>
                  </a:lnTo>
                  <a:lnTo>
                    <a:pt x="4717596" y="45601"/>
                  </a:lnTo>
                  <a:lnTo>
                    <a:pt x="4763006" y="14921"/>
                  </a:lnTo>
                  <a:lnTo>
                    <a:pt x="4793037" y="0"/>
                  </a:lnTo>
                  <a:close/>
                </a:path>
              </a:pathLst>
            </a:custGeom>
            <a:solidFill>
              <a:srgbClr val="AACF33"/>
            </a:solidFill>
          </p:spPr>
          <p:txBody>
            <a:bodyPr wrap="square" lIns="0" tIns="0" rIns="0" bIns="0" rtlCol="0"/>
            <a:lstStyle/>
            <a:p>
              <a:endParaRPr sz="1092" dirty="0"/>
            </a:p>
          </p:txBody>
        </p:sp>
        <p:sp>
          <p:nvSpPr>
            <p:cNvPr id="28" name="object 10">
              <a:extLst>
                <a:ext uri="{FF2B5EF4-FFF2-40B4-BE49-F238E27FC236}">
                  <a16:creationId xmlns:a16="http://schemas.microsoft.com/office/drawing/2014/main" id="{3BB6D70F-16C1-4BFE-3BFD-D43AB33088B6}"/>
                </a:ext>
              </a:extLst>
            </p:cNvPr>
            <p:cNvSpPr/>
            <p:nvPr/>
          </p:nvSpPr>
          <p:spPr>
            <a:xfrm>
              <a:off x="14538307" y="3411015"/>
              <a:ext cx="2075180" cy="2040889"/>
            </a:xfrm>
            <a:custGeom>
              <a:avLst/>
              <a:gdLst/>
              <a:ahLst/>
              <a:cxnLst/>
              <a:rect l="l" t="t" r="r" b="b"/>
              <a:pathLst>
                <a:path w="2075180" h="2040889">
                  <a:moveTo>
                    <a:pt x="277785" y="302213"/>
                  </a:moveTo>
                  <a:lnTo>
                    <a:pt x="112680" y="840332"/>
                  </a:lnTo>
                  <a:lnTo>
                    <a:pt x="5772" y="1188625"/>
                  </a:lnTo>
                  <a:lnTo>
                    <a:pt x="0" y="1223419"/>
                  </a:lnTo>
                  <a:lnTo>
                    <a:pt x="3349" y="1257960"/>
                  </a:lnTo>
                  <a:lnTo>
                    <a:pt x="15418" y="1290492"/>
                  </a:lnTo>
                  <a:lnTo>
                    <a:pt x="35803" y="1319260"/>
                  </a:lnTo>
                  <a:lnTo>
                    <a:pt x="46315" y="1330548"/>
                  </a:lnTo>
                  <a:lnTo>
                    <a:pt x="323689" y="1628507"/>
                  </a:lnTo>
                  <a:lnTo>
                    <a:pt x="667490" y="1998014"/>
                  </a:lnTo>
                  <a:lnTo>
                    <a:pt x="669406" y="2000077"/>
                  </a:lnTo>
                  <a:lnTo>
                    <a:pt x="671396" y="2002109"/>
                  </a:lnTo>
                  <a:lnTo>
                    <a:pt x="716847" y="2031527"/>
                  </a:lnTo>
                  <a:lnTo>
                    <a:pt x="764057" y="2040685"/>
                  </a:lnTo>
                  <a:lnTo>
                    <a:pt x="779812" y="2039920"/>
                  </a:lnTo>
                  <a:lnTo>
                    <a:pt x="1255064" y="1931723"/>
                  </a:lnTo>
                  <a:lnTo>
                    <a:pt x="1699186" y="1829664"/>
                  </a:lnTo>
                  <a:lnTo>
                    <a:pt x="1760499" y="1797145"/>
                  </a:lnTo>
                  <a:lnTo>
                    <a:pt x="1797341" y="1738357"/>
                  </a:lnTo>
                  <a:lnTo>
                    <a:pt x="2054212" y="901262"/>
                  </a:lnTo>
                  <a:lnTo>
                    <a:pt x="2069353" y="851934"/>
                  </a:lnTo>
                  <a:lnTo>
                    <a:pt x="2075140" y="817179"/>
                  </a:lnTo>
                  <a:lnTo>
                    <a:pt x="2071792" y="782646"/>
                  </a:lnTo>
                  <a:lnTo>
                    <a:pt x="2059725" y="750119"/>
                  </a:lnTo>
                  <a:lnTo>
                    <a:pt x="1632990" y="284726"/>
                  </a:lnTo>
                  <a:lnTo>
                    <a:pt x="1407677" y="42629"/>
                  </a:lnTo>
                  <a:lnTo>
                    <a:pt x="1348863" y="5815"/>
                  </a:lnTo>
                  <a:lnTo>
                    <a:pt x="1314657" y="0"/>
                  </a:lnTo>
                  <a:lnTo>
                    <a:pt x="1279566" y="3279"/>
                  </a:lnTo>
                  <a:lnTo>
                    <a:pt x="375866" y="210938"/>
                  </a:lnTo>
                  <a:lnTo>
                    <a:pt x="342869" y="223300"/>
                  </a:lnTo>
                  <a:lnTo>
                    <a:pt x="314633" y="243453"/>
                  </a:lnTo>
                  <a:lnTo>
                    <a:pt x="292493" y="270167"/>
                  </a:lnTo>
                  <a:lnTo>
                    <a:pt x="277785" y="302213"/>
                  </a:lnTo>
                  <a:close/>
                </a:path>
              </a:pathLst>
            </a:custGeom>
            <a:ln w="62825">
              <a:solidFill>
                <a:srgbClr val="003087"/>
              </a:solidFill>
            </a:ln>
          </p:spPr>
          <p:txBody>
            <a:bodyPr wrap="square" lIns="0" tIns="0" rIns="0" bIns="0" rtlCol="0"/>
            <a:lstStyle/>
            <a:p>
              <a:endParaRPr sz="1092"/>
            </a:p>
          </p:txBody>
        </p:sp>
      </p:grpSp>
      <p:sp>
        <p:nvSpPr>
          <p:cNvPr id="29" name="Text Placeholder 134">
            <a:extLst>
              <a:ext uri="{FF2B5EF4-FFF2-40B4-BE49-F238E27FC236}">
                <a16:creationId xmlns:a16="http://schemas.microsoft.com/office/drawing/2014/main" id="{C753550D-0FB5-9839-BA89-6B984B82FDD5}"/>
              </a:ext>
            </a:extLst>
          </p:cNvPr>
          <p:cNvSpPr>
            <a:spLocks noGrp="1"/>
          </p:cNvSpPr>
          <p:nvPr>
            <p:ph type="body" sz="quarter" idx="11" hasCustomPrompt="1"/>
          </p:nvPr>
        </p:nvSpPr>
        <p:spPr>
          <a:xfrm>
            <a:off x="488925" y="2111915"/>
            <a:ext cx="7640359" cy="1890282"/>
          </a:xfrm>
          <a:prstGeom prst="rect">
            <a:avLst/>
          </a:prstGeom>
        </p:spPr>
        <p:txBody>
          <a:bodyPr/>
          <a:lstStyle>
            <a:lvl1pPr>
              <a:defRPr sz="5821" b="1">
                <a:solidFill>
                  <a:schemeClr val="bg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Main Heading</a:t>
            </a:r>
            <a:br>
              <a:rPr lang="en-GB" dirty="0"/>
            </a:br>
            <a:r>
              <a:rPr lang="en-GB" dirty="0"/>
              <a:t>Goes Here</a:t>
            </a:r>
          </a:p>
        </p:txBody>
      </p:sp>
      <p:sp>
        <p:nvSpPr>
          <p:cNvPr id="30" name="Text Placeholder 134">
            <a:extLst>
              <a:ext uri="{FF2B5EF4-FFF2-40B4-BE49-F238E27FC236}">
                <a16:creationId xmlns:a16="http://schemas.microsoft.com/office/drawing/2014/main" id="{B5C4CF23-23B9-0D48-AFAF-9E096F1F18BF}"/>
              </a:ext>
            </a:extLst>
          </p:cNvPr>
          <p:cNvSpPr>
            <a:spLocks noGrp="1"/>
          </p:cNvSpPr>
          <p:nvPr>
            <p:ph type="body" sz="quarter" idx="12" hasCustomPrompt="1"/>
          </p:nvPr>
        </p:nvSpPr>
        <p:spPr>
          <a:xfrm>
            <a:off x="488925" y="4145825"/>
            <a:ext cx="7640359" cy="1024602"/>
          </a:xfrm>
          <a:prstGeom prst="rect">
            <a:avLst/>
          </a:prstGeom>
        </p:spPr>
        <p:txBody>
          <a:bodyPr/>
          <a:lstStyle>
            <a:lvl1pPr>
              <a:defRPr sz="3153" b="0">
                <a:solidFill>
                  <a:schemeClr val="bg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goes here</a:t>
            </a:r>
          </a:p>
        </p:txBody>
      </p:sp>
      <p:pic>
        <p:nvPicPr>
          <p:cNvPr id="37" name="Picture 36">
            <a:extLst>
              <a:ext uri="{FF2B5EF4-FFF2-40B4-BE49-F238E27FC236}">
                <a16:creationId xmlns:a16="http://schemas.microsoft.com/office/drawing/2014/main" id="{AFC4D197-11BC-B45D-6BA3-71216E8168D1}"/>
              </a:ext>
            </a:extLst>
          </p:cNvPr>
          <p:cNvPicPr>
            <a:picLocks noChangeAspect="1"/>
          </p:cNvPicPr>
          <p:nvPr userDrawn="1"/>
        </p:nvPicPr>
        <p:blipFill rotWithShape="1">
          <a:blip r:embed="rId2"/>
          <a:srcRect l="60404" t="39753" r="9244" b="27630"/>
          <a:stretch/>
        </p:blipFill>
        <p:spPr>
          <a:xfrm>
            <a:off x="8036656" y="3710867"/>
            <a:ext cx="4155344" cy="3146748"/>
          </a:xfrm>
          <a:prstGeom prst="rect">
            <a:avLst/>
          </a:prstGeom>
        </p:spPr>
      </p:pic>
      <p:pic>
        <p:nvPicPr>
          <p:cNvPr id="41" name="Graphic 40">
            <a:extLst>
              <a:ext uri="{FF2B5EF4-FFF2-40B4-BE49-F238E27FC236}">
                <a16:creationId xmlns:a16="http://schemas.microsoft.com/office/drawing/2014/main" id="{9EB5D2DA-8B25-274E-5BAD-3D68ECAE480F}"/>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54246" y="5184895"/>
            <a:ext cx="2077247" cy="1217052"/>
          </a:xfrm>
          <a:prstGeom prst="rect">
            <a:avLst/>
          </a:prstGeom>
        </p:spPr>
      </p:pic>
    </p:spTree>
    <p:extLst>
      <p:ext uri="{BB962C8B-B14F-4D97-AF65-F5344CB8AC3E}">
        <p14:creationId xmlns:p14="http://schemas.microsoft.com/office/powerpoint/2010/main" val="2578212364"/>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ub-title slide whit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C1D7506-5899-D2CD-D7ED-4470D459E46F}"/>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r="18350"/>
          <a:stretch/>
        </p:blipFill>
        <p:spPr>
          <a:xfrm>
            <a:off x="9890393" y="3660039"/>
            <a:ext cx="2301608" cy="2887984"/>
          </a:xfrm>
          <a:prstGeom prst="rect">
            <a:avLst/>
          </a:prstGeom>
        </p:spPr>
      </p:pic>
      <p:pic>
        <p:nvPicPr>
          <p:cNvPr id="5" name="Graphic 4">
            <a:extLst>
              <a:ext uri="{FF2B5EF4-FFF2-40B4-BE49-F238E27FC236}">
                <a16:creationId xmlns:a16="http://schemas.microsoft.com/office/drawing/2014/main" id="{B54A143D-12D6-719C-446D-95AE5E23747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9900" r="10725"/>
          <a:stretch/>
        </p:blipFill>
        <p:spPr>
          <a:xfrm>
            <a:off x="9737333" y="0"/>
            <a:ext cx="2454667" cy="2435533"/>
          </a:xfrm>
          <a:prstGeom prst="rect">
            <a:avLst/>
          </a:prstGeom>
        </p:spPr>
      </p:pic>
      <p:pic>
        <p:nvPicPr>
          <p:cNvPr id="56" name="Picture 55">
            <a:extLst>
              <a:ext uri="{FF2B5EF4-FFF2-40B4-BE49-F238E27FC236}">
                <a16:creationId xmlns:a16="http://schemas.microsoft.com/office/drawing/2014/main" id="{1CA4349C-8293-BA3C-CBEA-CAED53692A79}"/>
              </a:ext>
            </a:extLst>
          </p:cNvPr>
          <p:cNvPicPr>
            <a:picLocks noChangeAspect="1"/>
          </p:cNvPicPr>
          <p:nvPr userDrawn="1"/>
        </p:nvPicPr>
        <p:blipFill>
          <a:blip r:embed="rId6"/>
          <a:stretch>
            <a:fillRect/>
          </a:stretch>
        </p:blipFill>
        <p:spPr>
          <a:xfrm>
            <a:off x="6295761" y="443759"/>
            <a:ext cx="1528815" cy="1562086"/>
          </a:xfrm>
          <a:prstGeom prst="rect">
            <a:avLst/>
          </a:prstGeom>
        </p:spPr>
      </p:pic>
      <p:sp>
        <p:nvSpPr>
          <p:cNvPr id="58" name="Picture Placeholder 57">
            <a:extLst>
              <a:ext uri="{FF2B5EF4-FFF2-40B4-BE49-F238E27FC236}">
                <a16:creationId xmlns:a16="http://schemas.microsoft.com/office/drawing/2014/main" id="{B2C59E95-91A1-25AF-DCC9-219561E6A685}"/>
              </a:ext>
            </a:extLst>
          </p:cNvPr>
          <p:cNvSpPr>
            <a:spLocks noGrp="1"/>
          </p:cNvSpPr>
          <p:nvPr>
            <p:ph type="pic" sz="quarter" idx="12" hasCustomPrompt="1"/>
          </p:nvPr>
        </p:nvSpPr>
        <p:spPr>
          <a:xfrm>
            <a:off x="6315941" y="443759"/>
            <a:ext cx="5304053" cy="5988745"/>
          </a:xfrm>
          <a:custGeom>
            <a:avLst/>
            <a:gdLst>
              <a:gd name="connsiteX0" fmla="*/ 3402101 w 6789306"/>
              <a:gd name="connsiteY0" fmla="*/ 0 h 7666264"/>
              <a:gd name="connsiteX1" fmla="*/ 3441765 w 6789306"/>
              <a:gd name="connsiteY1" fmla="*/ 1543 h 7666264"/>
              <a:gd name="connsiteX2" fmla="*/ 3481256 w 6789306"/>
              <a:gd name="connsiteY2" fmla="*/ 6020 h 7666264"/>
              <a:gd name="connsiteX3" fmla="*/ 3520403 w 6789306"/>
              <a:gd name="connsiteY3" fmla="*/ 13430 h 7666264"/>
              <a:gd name="connsiteX4" fmla="*/ 3559040 w 6789306"/>
              <a:gd name="connsiteY4" fmla="*/ 23772 h 7666264"/>
              <a:gd name="connsiteX5" fmla="*/ 3596998 w 6789306"/>
              <a:gd name="connsiteY5" fmla="*/ 37045 h 7666264"/>
              <a:gd name="connsiteX6" fmla="*/ 3634107 w 6789306"/>
              <a:gd name="connsiteY6" fmla="*/ 53251 h 7666264"/>
              <a:gd name="connsiteX7" fmla="*/ 3670201 w 6789306"/>
              <a:gd name="connsiteY7" fmla="*/ 72387 h 7666264"/>
              <a:gd name="connsiteX8" fmla="*/ 6521982 w 6789306"/>
              <a:gd name="connsiteY8" fmla="*/ 1726296 h 7666264"/>
              <a:gd name="connsiteX9" fmla="*/ 6556516 w 6789306"/>
              <a:gd name="connsiteY9" fmla="*/ 1748117 h 7666264"/>
              <a:gd name="connsiteX10" fmla="*/ 6589010 w 6789306"/>
              <a:gd name="connsiteY10" fmla="*/ 1772276 h 7666264"/>
              <a:gd name="connsiteX11" fmla="*/ 6619382 w 6789306"/>
              <a:gd name="connsiteY11" fmla="*/ 1798628 h 7666264"/>
              <a:gd name="connsiteX12" fmla="*/ 6647546 w 6789306"/>
              <a:gd name="connsiteY12" fmla="*/ 1827026 h 7666264"/>
              <a:gd name="connsiteX13" fmla="*/ 6673418 w 6789306"/>
              <a:gd name="connsiteY13" fmla="*/ 1857324 h 7666264"/>
              <a:gd name="connsiteX14" fmla="*/ 6696916 w 6789306"/>
              <a:gd name="connsiteY14" fmla="*/ 1889376 h 7666264"/>
              <a:gd name="connsiteX15" fmla="*/ 6717954 w 6789306"/>
              <a:gd name="connsiteY15" fmla="*/ 1923036 h 7666264"/>
              <a:gd name="connsiteX16" fmla="*/ 6736448 w 6789306"/>
              <a:gd name="connsiteY16" fmla="*/ 1958157 h 7666264"/>
              <a:gd name="connsiteX17" fmla="*/ 6752316 w 6789306"/>
              <a:gd name="connsiteY17" fmla="*/ 1994595 h 7666264"/>
              <a:gd name="connsiteX18" fmla="*/ 6765472 w 6789306"/>
              <a:gd name="connsiteY18" fmla="*/ 2032202 h 7666264"/>
              <a:gd name="connsiteX19" fmla="*/ 6775834 w 6789306"/>
              <a:gd name="connsiteY19" fmla="*/ 2070833 h 7666264"/>
              <a:gd name="connsiteX20" fmla="*/ 6783316 w 6789306"/>
              <a:gd name="connsiteY20" fmla="*/ 2110342 h 7666264"/>
              <a:gd name="connsiteX21" fmla="*/ 6787834 w 6789306"/>
              <a:gd name="connsiteY21" fmla="*/ 2150584 h 7666264"/>
              <a:gd name="connsiteX22" fmla="*/ 6789306 w 6789306"/>
              <a:gd name="connsiteY22" fmla="*/ 2191410 h 7666264"/>
              <a:gd name="connsiteX23" fmla="*/ 6782880 w 6789306"/>
              <a:gd name="connsiteY23" fmla="*/ 5488075 h 7666264"/>
              <a:gd name="connsiteX24" fmla="*/ 6781248 w 6789306"/>
              <a:gd name="connsiteY24" fmla="*/ 5528896 h 7666264"/>
              <a:gd name="connsiteX25" fmla="*/ 6776572 w 6789306"/>
              <a:gd name="connsiteY25" fmla="*/ 5569119 h 7666264"/>
              <a:gd name="connsiteX26" fmla="*/ 6768936 w 6789306"/>
              <a:gd name="connsiteY26" fmla="*/ 5608599 h 7666264"/>
              <a:gd name="connsiteX27" fmla="*/ 6758424 w 6789306"/>
              <a:gd name="connsiteY27" fmla="*/ 5647190 h 7666264"/>
              <a:gd name="connsiteX28" fmla="*/ 6745122 w 6789306"/>
              <a:gd name="connsiteY28" fmla="*/ 5684746 h 7666264"/>
              <a:gd name="connsiteX29" fmla="*/ 6729112 w 6789306"/>
              <a:gd name="connsiteY29" fmla="*/ 5721122 h 7666264"/>
              <a:gd name="connsiteX30" fmla="*/ 6710480 w 6789306"/>
              <a:gd name="connsiteY30" fmla="*/ 5756172 h 7666264"/>
              <a:gd name="connsiteX31" fmla="*/ 6689312 w 6789306"/>
              <a:gd name="connsiteY31" fmla="*/ 5789750 h 7666264"/>
              <a:gd name="connsiteX32" fmla="*/ 6665690 w 6789306"/>
              <a:gd name="connsiteY32" fmla="*/ 5821710 h 7666264"/>
              <a:gd name="connsiteX33" fmla="*/ 6639700 w 6789306"/>
              <a:gd name="connsiteY33" fmla="*/ 5851907 h 7666264"/>
              <a:gd name="connsiteX34" fmla="*/ 6611424 w 6789306"/>
              <a:gd name="connsiteY34" fmla="*/ 5880196 h 7666264"/>
              <a:gd name="connsiteX35" fmla="*/ 6580950 w 6789306"/>
              <a:gd name="connsiteY35" fmla="*/ 5906429 h 7666264"/>
              <a:gd name="connsiteX36" fmla="*/ 6548362 w 6789306"/>
              <a:gd name="connsiteY36" fmla="*/ 5930462 h 7666264"/>
              <a:gd name="connsiteX37" fmla="*/ 6513742 w 6789306"/>
              <a:gd name="connsiteY37" fmla="*/ 5952149 h 7666264"/>
              <a:gd name="connsiteX38" fmla="*/ 3655526 w 6789306"/>
              <a:gd name="connsiteY38" fmla="*/ 7594914 h 7666264"/>
              <a:gd name="connsiteX39" fmla="*/ 3619360 w 6789306"/>
              <a:gd name="connsiteY39" fmla="*/ 7613912 h 7666264"/>
              <a:gd name="connsiteX40" fmla="*/ 3582189 w 6789306"/>
              <a:gd name="connsiteY40" fmla="*/ 7629974 h 7666264"/>
              <a:gd name="connsiteX41" fmla="*/ 3544183 w 6789306"/>
              <a:gd name="connsiteY41" fmla="*/ 7643100 h 7666264"/>
              <a:gd name="connsiteX42" fmla="*/ 3505507 w 6789306"/>
              <a:gd name="connsiteY42" fmla="*/ 7653293 h 7666264"/>
              <a:gd name="connsiteX43" fmla="*/ 3466332 w 6789306"/>
              <a:gd name="connsiteY43" fmla="*/ 7660550 h 7666264"/>
              <a:gd name="connsiteX44" fmla="*/ 3426825 w 6789306"/>
              <a:gd name="connsiteY44" fmla="*/ 7664874 h 7666264"/>
              <a:gd name="connsiteX45" fmla="*/ 3387156 w 6789306"/>
              <a:gd name="connsiteY45" fmla="*/ 7666264 h 7666264"/>
              <a:gd name="connsiteX46" fmla="*/ 3347492 w 6789306"/>
              <a:gd name="connsiteY46" fmla="*/ 7664720 h 7666264"/>
              <a:gd name="connsiteX47" fmla="*/ 3308003 w 6789306"/>
              <a:gd name="connsiteY47" fmla="*/ 7660242 h 7666264"/>
              <a:gd name="connsiteX48" fmla="*/ 3268856 w 6789306"/>
              <a:gd name="connsiteY48" fmla="*/ 7652832 h 7666264"/>
              <a:gd name="connsiteX49" fmla="*/ 3230220 w 6789306"/>
              <a:gd name="connsiteY49" fmla="*/ 7642488 h 7666264"/>
              <a:gd name="connsiteX50" fmla="*/ 3192264 w 6789306"/>
              <a:gd name="connsiteY50" fmla="*/ 7629213 h 7666264"/>
              <a:gd name="connsiteX51" fmla="*/ 3155156 w 6789306"/>
              <a:gd name="connsiteY51" fmla="*/ 7613005 h 7666264"/>
              <a:gd name="connsiteX52" fmla="*/ 3119063 w 6789306"/>
              <a:gd name="connsiteY52" fmla="*/ 7593866 h 7666264"/>
              <a:gd name="connsiteX53" fmla="*/ 267324 w 6789306"/>
              <a:gd name="connsiteY53" fmla="*/ 5940058 h 7666264"/>
              <a:gd name="connsiteX54" fmla="*/ 232788 w 6789306"/>
              <a:gd name="connsiteY54" fmla="*/ 5918236 h 7666264"/>
              <a:gd name="connsiteX55" fmla="*/ 200293 w 6789306"/>
              <a:gd name="connsiteY55" fmla="*/ 5894076 h 7666264"/>
              <a:gd name="connsiteX56" fmla="*/ 169922 w 6789306"/>
              <a:gd name="connsiteY56" fmla="*/ 5867724 h 7666264"/>
              <a:gd name="connsiteX57" fmla="*/ 141757 w 6789306"/>
              <a:gd name="connsiteY57" fmla="*/ 5839326 h 7666264"/>
              <a:gd name="connsiteX58" fmla="*/ 115884 w 6789306"/>
              <a:gd name="connsiteY58" fmla="*/ 5809028 h 7666264"/>
              <a:gd name="connsiteX59" fmla="*/ 92388 w 6789306"/>
              <a:gd name="connsiteY59" fmla="*/ 5776975 h 7666264"/>
              <a:gd name="connsiteX60" fmla="*/ 71350 w 6789306"/>
              <a:gd name="connsiteY60" fmla="*/ 5743315 h 7666264"/>
              <a:gd name="connsiteX61" fmla="*/ 52856 w 6789306"/>
              <a:gd name="connsiteY61" fmla="*/ 5708193 h 7666264"/>
              <a:gd name="connsiteX62" fmla="*/ 36989 w 6789306"/>
              <a:gd name="connsiteY62" fmla="*/ 5671755 h 7666264"/>
              <a:gd name="connsiteX63" fmla="*/ 23834 w 6789306"/>
              <a:gd name="connsiteY63" fmla="*/ 5634148 h 7666264"/>
              <a:gd name="connsiteX64" fmla="*/ 13472 w 6789306"/>
              <a:gd name="connsiteY64" fmla="*/ 5595517 h 7666264"/>
              <a:gd name="connsiteX65" fmla="*/ 5990 w 6789306"/>
              <a:gd name="connsiteY65" fmla="*/ 5556009 h 7666264"/>
              <a:gd name="connsiteX66" fmla="*/ 1472 w 6789306"/>
              <a:gd name="connsiteY66" fmla="*/ 5515769 h 7666264"/>
              <a:gd name="connsiteX67" fmla="*/ 0 w 6789306"/>
              <a:gd name="connsiteY67" fmla="*/ 5474944 h 7666264"/>
              <a:gd name="connsiteX68" fmla="*/ 6376 w 6789306"/>
              <a:gd name="connsiteY68" fmla="*/ 2178186 h 7666264"/>
              <a:gd name="connsiteX69" fmla="*/ 8008 w 6789306"/>
              <a:gd name="connsiteY69" fmla="*/ 2137365 h 7666264"/>
              <a:gd name="connsiteX70" fmla="*/ 12684 w 6789306"/>
              <a:gd name="connsiteY70" fmla="*/ 2097142 h 7666264"/>
              <a:gd name="connsiteX71" fmla="*/ 20320 w 6789306"/>
              <a:gd name="connsiteY71" fmla="*/ 2057662 h 7666264"/>
              <a:gd name="connsiteX72" fmla="*/ 30832 w 6789306"/>
              <a:gd name="connsiteY72" fmla="*/ 2019071 h 7666264"/>
              <a:gd name="connsiteX73" fmla="*/ 44135 w 6789306"/>
              <a:gd name="connsiteY73" fmla="*/ 1981515 h 7666264"/>
              <a:gd name="connsiteX74" fmla="*/ 60144 w 6789306"/>
              <a:gd name="connsiteY74" fmla="*/ 1945139 h 7666264"/>
              <a:gd name="connsiteX75" fmla="*/ 78775 w 6789306"/>
              <a:gd name="connsiteY75" fmla="*/ 1910089 h 7666264"/>
              <a:gd name="connsiteX76" fmla="*/ 99944 w 6789306"/>
              <a:gd name="connsiteY76" fmla="*/ 1876512 h 7666264"/>
              <a:gd name="connsiteX77" fmla="*/ 123566 w 6789306"/>
              <a:gd name="connsiteY77" fmla="*/ 1844551 h 7666264"/>
              <a:gd name="connsiteX78" fmla="*/ 149557 w 6789306"/>
              <a:gd name="connsiteY78" fmla="*/ 1814354 h 7666264"/>
              <a:gd name="connsiteX79" fmla="*/ 177831 w 6789306"/>
              <a:gd name="connsiteY79" fmla="*/ 1786065 h 7666264"/>
              <a:gd name="connsiteX80" fmla="*/ 208306 w 6789306"/>
              <a:gd name="connsiteY80" fmla="*/ 1759832 h 7666264"/>
              <a:gd name="connsiteX81" fmla="*/ 240894 w 6789306"/>
              <a:gd name="connsiteY81" fmla="*/ 1735799 h 7666264"/>
              <a:gd name="connsiteX82" fmla="*/ 275514 w 6789306"/>
              <a:gd name="connsiteY82" fmla="*/ 1714112 h 7666264"/>
              <a:gd name="connsiteX83" fmla="*/ 3133730 w 6789306"/>
              <a:gd name="connsiteY83" fmla="*/ 71347 h 7666264"/>
              <a:gd name="connsiteX84" fmla="*/ 3169896 w 6789306"/>
              <a:gd name="connsiteY84" fmla="*/ 52350 h 7666264"/>
              <a:gd name="connsiteX85" fmla="*/ 3207066 w 6789306"/>
              <a:gd name="connsiteY85" fmla="*/ 36287 h 7666264"/>
              <a:gd name="connsiteX86" fmla="*/ 3245074 w 6789306"/>
              <a:gd name="connsiteY86" fmla="*/ 23161 h 7666264"/>
              <a:gd name="connsiteX87" fmla="*/ 3283750 w 6789306"/>
              <a:gd name="connsiteY87" fmla="*/ 12970 h 7666264"/>
              <a:gd name="connsiteX88" fmla="*/ 3322925 w 6789306"/>
              <a:gd name="connsiteY88" fmla="*/ 5712 h 7666264"/>
              <a:gd name="connsiteX89" fmla="*/ 3362432 w 6789306"/>
              <a:gd name="connsiteY89" fmla="*/ 1388 h 766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789306" h="7666264">
                <a:moveTo>
                  <a:pt x="3402101" y="0"/>
                </a:moveTo>
                <a:lnTo>
                  <a:pt x="3441765" y="1543"/>
                </a:lnTo>
                <a:lnTo>
                  <a:pt x="3481256" y="6020"/>
                </a:lnTo>
                <a:lnTo>
                  <a:pt x="3520403" y="13430"/>
                </a:lnTo>
                <a:lnTo>
                  <a:pt x="3559040" y="23772"/>
                </a:lnTo>
                <a:lnTo>
                  <a:pt x="3596998" y="37045"/>
                </a:lnTo>
                <a:lnTo>
                  <a:pt x="3634107" y="53251"/>
                </a:lnTo>
                <a:lnTo>
                  <a:pt x="3670201" y="72387"/>
                </a:lnTo>
                <a:lnTo>
                  <a:pt x="6521982" y="1726296"/>
                </a:lnTo>
                <a:lnTo>
                  <a:pt x="6556516" y="1748117"/>
                </a:lnTo>
                <a:lnTo>
                  <a:pt x="6589010" y="1772276"/>
                </a:lnTo>
                <a:lnTo>
                  <a:pt x="6619382" y="1798628"/>
                </a:lnTo>
                <a:lnTo>
                  <a:pt x="6647546" y="1827026"/>
                </a:lnTo>
                <a:lnTo>
                  <a:pt x="6673418" y="1857324"/>
                </a:lnTo>
                <a:lnTo>
                  <a:pt x="6696916" y="1889376"/>
                </a:lnTo>
                <a:lnTo>
                  <a:pt x="6717954" y="1923036"/>
                </a:lnTo>
                <a:lnTo>
                  <a:pt x="6736448" y="1958157"/>
                </a:lnTo>
                <a:lnTo>
                  <a:pt x="6752316" y="1994595"/>
                </a:lnTo>
                <a:lnTo>
                  <a:pt x="6765472" y="2032202"/>
                </a:lnTo>
                <a:lnTo>
                  <a:pt x="6775834" y="2070833"/>
                </a:lnTo>
                <a:lnTo>
                  <a:pt x="6783316" y="2110342"/>
                </a:lnTo>
                <a:lnTo>
                  <a:pt x="6787834" y="2150584"/>
                </a:lnTo>
                <a:lnTo>
                  <a:pt x="6789306" y="2191410"/>
                </a:lnTo>
                <a:lnTo>
                  <a:pt x="6782880" y="5488075"/>
                </a:lnTo>
                <a:lnTo>
                  <a:pt x="6781248" y="5528896"/>
                </a:lnTo>
                <a:lnTo>
                  <a:pt x="6776572" y="5569119"/>
                </a:lnTo>
                <a:lnTo>
                  <a:pt x="6768936" y="5608599"/>
                </a:lnTo>
                <a:lnTo>
                  <a:pt x="6758424" y="5647190"/>
                </a:lnTo>
                <a:lnTo>
                  <a:pt x="6745122" y="5684746"/>
                </a:lnTo>
                <a:lnTo>
                  <a:pt x="6729112" y="5721122"/>
                </a:lnTo>
                <a:lnTo>
                  <a:pt x="6710480" y="5756172"/>
                </a:lnTo>
                <a:lnTo>
                  <a:pt x="6689312" y="5789750"/>
                </a:lnTo>
                <a:lnTo>
                  <a:pt x="6665690" y="5821710"/>
                </a:lnTo>
                <a:lnTo>
                  <a:pt x="6639700" y="5851907"/>
                </a:lnTo>
                <a:lnTo>
                  <a:pt x="6611424" y="5880196"/>
                </a:lnTo>
                <a:lnTo>
                  <a:pt x="6580950" y="5906429"/>
                </a:lnTo>
                <a:lnTo>
                  <a:pt x="6548362" y="5930462"/>
                </a:lnTo>
                <a:lnTo>
                  <a:pt x="6513742" y="5952149"/>
                </a:lnTo>
                <a:lnTo>
                  <a:pt x="3655526" y="7594914"/>
                </a:lnTo>
                <a:lnTo>
                  <a:pt x="3619360" y="7613912"/>
                </a:lnTo>
                <a:lnTo>
                  <a:pt x="3582189" y="7629974"/>
                </a:lnTo>
                <a:lnTo>
                  <a:pt x="3544183" y="7643100"/>
                </a:lnTo>
                <a:lnTo>
                  <a:pt x="3505507" y="7653293"/>
                </a:lnTo>
                <a:lnTo>
                  <a:pt x="3466332" y="7660550"/>
                </a:lnTo>
                <a:lnTo>
                  <a:pt x="3426825" y="7664874"/>
                </a:lnTo>
                <a:lnTo>
                  <a:pt x="3387156" y="7666264"/>
                </a:lnTo>
                <a:lnTo>
                  <a:pt x="3347492" y="7664720"/>
                </a:lnTo>
                <a:lnTo>
                  <a:pt x="3308003" y="7660242"/>
                </a:lnTo>
                <a:lnTo>
                  <a:pt x="3268856" y="7652832"/>
                </a:lnTo>
                <a:lnTo>
                  <a:pt x="3230220" y="7642488"/>
                </a:lnTo>
                <a:lnTo>
                  <a:pt x="3192264" y="7629213"/>
                </a:lnTo>
                <a:lnTo>
                  <a:pt x="3155156" y="7613005"/>
                </a:lnTo>
                <a:lnTo>
                  <a:pt x="3119063" y="7593866"/>
                </a:lnTo>
                <a:lnTo>
                  <a:pt x="267324" y="5940058"/>
                </a:lnTo>
                <a:lnTo>
                  <a:pt x="232788" y="5918236"/>
                </a:lnTo>
                <a:lnTo>
                  <a:pt x="200293" y="5894076"/>
                </a:lnTo>
                <a:lnTo>
                  <a:pt x="169922" y="5867724"/>
                </a:lnTo>
                <a:lnTo>
                  <a:pt x="141757" y="5839326"/>
                </a:lnTo>
                <a:lnTo>
                  <a:pt x="115884" y="5809028"/>
                </a:lnTo>
                <a:lnTo>
                  <a:pt x="92388" y="5776975"/>
                </a:lnTo>
                <a:lnTo>
                  <a:pt x="71350" y="5743315"/>
                </a:lnTo>
                <a:lnTo>
                  <a:pt x="52856" y="5708193"/>
                </a:lnTo>
                <a:lnTo>
                  <a:pt x="36989" y="5671755"/>
                </a:lnTo>
                <a:lnTo>
                  <a:pt x="23834" y="5634148"/>
                </a:lnTo>
                <a:lnTo>
                  <a:pt x="13472" y="5595517"/>
                </a:lnTo>
                <a:lnTo>
                  <a:pt x="5990" y="5556009"/>
                </a:lnTo>
                <a:lnTo>
                  <a:pt x="1472" y="5515769"/>
                </a:lnTo>
                <a:lnTo>
                  <a:pt x="0" y="5474944"/>
                </a:lnTo>
                <a:lnTo>
                  <a:pt x="6376" y="2178186"/>
                </a:lnTo>
                <a:lnTo>
                  <a:pt x="8008" y="2137365"/>
                </a:lnTo>
                <a:lnTo>
                  <a:pt x="12684" y="2097142"/>
                </a:lnTo>
                <a:lnTo>
                  <a:pt x="20320" y="2057662"/>
                </a:lnTo>
                <a:lnTo>
                  <a:pt x="30832" y="2019071"/>
                </a:lnTo>
                <a:lnTo>
                  <a:pt x="44135" y="1981515"/>
                </a:lnTo>
                <a:lnTo>
                  <a:pt x="60144" y="1945139"/>
                </a:lnTo>
                <a:lnTo>
                  <a:pt x="78775" y="1910089"/>
                </a:lnTo>
                <a:lnTo>
                  <a:pt x="99944" y="1876512"/>
                </a:lnTo>
                <a:lnTo>
                  <a:pt x="123566" y="1844551"/>
                </a:lnTo>
                <a:lnTo>
                  <a:pt x="149557" y="1814354"/>
                </a:lnTo>
                <a:lnTo>
                  <a:pt x="177831" y="1786065"/>
                </a:lnTo>
                <a:lnTo>
                  <a:pt x="208306" y="1759832"/>
                </a:lnTo>
                <a:lnTo>
                  <a:pt x="240894" y="1735799"/>
                </a:lnTo>
                <a:lnTo>
                  <a:pt x="275514" y="1714112"/>
                </a:lnTo>
                <a:lnTo>
                  <a:pt x="3133730" y="71347"/>
                </a:lnTo>
                <a:lnTo>
                  <a:pt x="3169896" y="52350"/>
                </a:lnTo>
                <a:lnTo>
                  <a:pt x="3207066" y="36287"/>
                </a:lnTo>
                <a:lnTo>
                  <a:pt x="3245074" y="23161"/>
                </a:lnTo>
                <a:lnTo>
                  <a:pt x="3283750" y="12970"/>
                </a:lnTo>
                <a:lnTo>
                  <a:pt x="3322925" y="5712"/>
                </a:lnTo>
                <a:lnTo>
                  <a:pt x="3362432" y="1388"/>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sp>
        <p:nvSpPr>
          <p:cNvPr id="11" name="Text Placeholder 134">
            <a:extLst>
              <a:ext uri="{FF2B5EF4-FFF2-40B4-BE49-F238E27FC236}">
                <a16:creationId xmlns:a16="http://schemas.microsoft.com/office/drawing/2014/main" id="{DAD7B386-6B00-51E1-56DC-F8E76D4EF455}"/>
              </a:ext>
            </a:extLst>
          </p:cNvPr>
          <p:cNvSpPr>
            <a:spLocks noGrp="1"/>
          </p:cNvSpPr>
          <p:nvPr>
            <p:ph type="body" sz="quarter" idx="11" hasCustomPrompt="1"/>
          </p:nvPr>
        </p:nvSpPr>
        <p:spPr>
          <a:xfrm>
            <a:off x="506717" y="1446475"/>
            <a:ext cx="4942329" cy="2629433"/>
          </a:xfrm>
          <a:prstGeom prst="rect">
            <a:avLst/>
          </a:prstGeom>
        </p:spPr>
        <p:txBody>
          <a:bodyPr/>
          <a:lstStyle>
            <a:lvl1pPr>
              <a:defRPr sz="4851"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a:t>
            </a:r>
          </a:p>
          <a:p>
            <a:pPr lvl="0"/>
            <a:r>
              <a:rPr lang="en-GB" dirty="0"/>
              <a:t>Goes Here</a:t>
            </a:r>
          </a:p>
        </p:txBody>
      </p:sp>
      <p:pic>
        <p:nvPicPr>
          <p:cNvPr id="12" name="Graphic 11">
            <a:extLst>
              <a:ext uri="{FF2B5EF4-FFF2-40B4-BE49-F238E27FC236}">
                <a16:creationId xmlns:a16="http://schemas.microsoft.com/office/drawing/2014/main" id="{E12778B8-8247-DAC5-C7D4-57AEEEE9CED7}"/>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6718" y="5138687"/>
            <a:ext cx="2077247" cy="1217052"/>
          </a:xfrm>
          <a:prstGeom prst="rect">
            <a:avLst/>
          </a:prstGeom>
        </p:spPr>
      </p:pic>
    </p:spTree>
    <p:extLst>
      <p:ext uri="{BB962C8B-B14F-4D97-AF65-F5344CB8AC3E}">
        <p14:creationId xmlns:p14="http://schemas.microsoft.com/office/powerpoint/2010/main" val="905176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b-title slide pink">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45E98A0-E413-376F-4664-D4FEEC7E8F8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9046" y="3784808"/>
            <a:ext cx="2566506" cy="2629433"/>
          </a:xfrm>
          <a:prstGeom prst="rect">
            <a:avLst/>
          </a:prstGeom>
        </p:spPr>
      </p:pic>
      <p:sp>
        <p:nvSpPr>
          <p:cNvPr id="6" name="object 2">
            <a:extLst>
              <a:ext uri="{FF2B5EF4-FFF2-40B4-BE49-F238E27FC236}">
                <a16:creationId xmlns:a16="http://schemas.microsoft.com/office/drawing/2014/main" id="{9150D745-4D40-E1C5-A50A-61C91F86E6FE}"/>
              </a:ext>
            </a:extLst>
          </p:cNvPr>
          <p:cNvSpPr/>
          <p:nvPr userDrawn="1"/>
        </p:nvSpPr>
        <p:spPr>
          <a:xfrm>
            <a:off x="0" y="0"/>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41B6E6">
              <a:alpha val="19663"/>
            </a:srgbClr>
          </a:solidFill>
        </p:spPr>
        <p:txBody>
          <a:bodyPr wrap="square" lIns="0" tIns="0" rIns="0" bIns="0" rtlCol="0"/>
          <a:lstStyle/>
          <a:p>
            <a:endParaRPr sz="1092" dirty="0"/>
          </a:p>
        </p:txBody>
      </p:sp>
      <p:pic>
        <p:nvPicPr>
          <p:cNvPr id="3" name="Graphic 2">
            <a:extLst>
              <a:ext uri="{FF2B5EF4-FFF2-40B4-BE49-F238E27FC236}">
                <a16:creationId xmlns:a16="http://schemas.microsoft.com/office/drawing/2014/main" id="{FA15E01E-DA43-195D-F8F3-0E7092BFBB81}"/>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700457" y="286873"/>
            <a:ext cx="1794527" cy="1617271"/>
          </a:xfrm>
          <a:prstGeom prst="rect">
            <a:avLst/>
          </a:prstGeom>
        </p:spPr>
      </p:pic>
      <p:pic>
        <p:nvPicPr>
          <p:cNvPr id="22" name="Picture 21">
            <a:extLst>
              <a:ext uri="{FF2B5EF4-FFF2-40B4-BE49-F238E27FC236}">
                <a16:creationId xmlns:a16="http://schemas.microsoft.com/office/drawing/2014/main" id="{AD03A2D2-46E3-DE49-7654-393694269B9F}"/>
              </a:ext>
            </a:extLst>
          </p:cNvPr>
          <p:cNvPicPr>
            <a:picLocks noChangeAspect="1"/>
          </p:cNvPicPr>
          <p:nvPr userDrawn="1"/>
        </p:nvPicPr>
        <p:blipFill rotWithShape="1">
          <a:blip r:embed="rId6"/>
          <a:srcRect l="60404" t="39753" r="9040" b="27386"/>
          <a:stretch/>
        </p:blipFill>
        <p:spPr>
          <a:xfrm flipH="1">
            <a:off x="0" y="3975512"/>
            <a:ext cx="3802998" cy="2882103"/>
          </a:xfrm>
          <a:prstGeom prst="rect">
            <a:avLst/>
          </a:prstGeom>
        </p:spPr>
      </p:pic>
      <p:sp>
        <p:nvSpPr>
          <p:cNvPr id="17" name="Text Placeholder 134">
            <a:extLst>
              <a:ext uri="{FF2B5EF4-FFF2-40B4-BE49-F238E27FC236}">
                <a16:creationId xmlns:a16="http://schemas.microsoft.com/office/drawing/2014/main" id="{7F9B4E7A-61A8-3865-C2AE-E90AB7B9DEAB}"/>
              </a:ext>
            </a:extLst>
          </p:cNvPr>
          <p:cNvSpPr>
            <a:spLocks noGrp="1"/>
          </p:cNvSpPr>
          <p:nvPr>
            <p:ph type="body" sz="quarter" idx="11" hasCustomPrompt="1"/>
          </p:nvPr>
        </p:nvSpPr>
        <p:spPr>
          <a:xfrm>
            <a:off x="506717" y="1446475"/>
            <a:ext cx="4942329" cy="2629433"/>
          </a:xfrm>
          <a:prstGeom prst="rect">
            <a:avLst/>
          </a:prstGeom>
        </p:spPr>
        <p:txBody>
          <a:bodyPr/>
          <a:lstStyle>
            <a:lvl1pPr>
              <a:defRPr sz="4851" b="1">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a:t>
            </a:r>
          </a:p>
          <a:p>
            <a:pPr lvl="0"/>
            <a:r>
              <a:rPr lang="en-GB" dirty="0"/>
              <a:t>Goes Here</a:t>
            </a:r>
          </a:p>
        </p:txBody>
      </p:sp>
      <p:sp>
        <p:nvSpPr>
          <p:cNvPr id="20" name="Picture Placeholder 19">
            <a:extLst>
              <a:ext uri="{FF2B5EF4-FFF2-40B4-BE49-F238E27FC236}">
                <a16:creationId xmlns:a16="http://schemas.microsoft.com/office/drawing/2014/main" id="{536C5A98-7CA7-CE8D-C27F-55057C7E00C6}"/>
              </a:ext>
            </a:extLst>
          </p:cNvPr>
          <p:cNvSpPr>
            <a:spLocks noGrp="1"/>
          </p:cNvSpPr>
          <p:nvPr>
            <p:ph type="pic" sz="quarter" idx="12" hasCustomPrompt="1"/>
          </p:nvPr>
        </p:nvSpPr>
        <p:spPr>
          <a:xfrm>
            <a:off x="6315941" y="443759"/>
            <a:ext cx="5304053" cy="5988745"/>
          </a:xfrm>
          <a:custGeom>
            <a:avLst/>
            <a:gdLst>
              <a:gd name="connsiteX0" fmla="*/ 3402101 w 6789306"/>
              <a:gd name="connsiteY0" fmla="*/ 0 h 7666264"/>
              <a:gd name="connsiteX1" fmla="*/ 3441765 w 6789306"/>
              <a:gd name="connsiteY1" fmla="*/ 1543 h 7666264"/>
              <a:gd name="connsiteX2" fmla="*/ 3481256 w 6789306"/>
              <a:gd name="connsiteY2" fmla="*/ 6020 h 7666264"/>
              <a:gd name="connsiteX3" fmla="*/ 3520403 w 6789306"/>
              <a:gd name="connsiteY3" fmla="*/ 13430 h 7666264"/>
              <a:gd name="connsiteX4" fmla="*/ 3559040 w 6789306"/>
              <a:gd name="connsiteY4" fmla="*/ 23772 h 7666264"/>
              <a:gd name="connsiteX5" fmla="*/ 3596998 w 6789306"/>
              <a:gd name="connsiteY5" fmla="*/ 37045 h 7666264"/>
              <a:gd name="connsiteX6" fmla="*/ 3634107 w 6789306"/>
              <a:gd name="connsiteY6" fmla="*/ 53251 h 7666264"/>
              <a:gd name="connsiteX7" fmla="*/ 3670201 w 6789306"/>
              <a:gd name="connsiteY7" fmla="*/ 72387 h 7666264"/>
              <a:gd name="connsiteX8" fmla="*/ 6521982 w 6789306"/>
              <a:gd name="connsiteY8" fmla="*/ 1726296 h 7666264"/>
              <a:gd name="connsiteX9" fmla="*/ 6556516 w 6789306"/>
              <a:gd name="connsiteY9" fmla="*/ 1748117 h 7666264"/>
              <a:gd name="connsiteX10" fmla="*/ 6589010 w 6789306"/>
              <a:gd name="connsiteY10" fmla="*/ 1772276 h 7666264"/>
              <a:gd name="connsiteX11" fmla="*/ 6619382 w 6789306"/>
              <a:gd name="connsiteY11" fmla="*/ 1798628 h 7666264"/>
              <a:gd name="connsiteX12" fmla="*/ 6647546 w 6789306"/>
              <a:gd name="connsiteY12" fmla="*/ 1827026 h 7666264"/>
              <a:gd name="connsiteX13" fmla="*/ 6673418 w 6789306"/>
              <a:gd name="connsiteY13" fmla="*/ 1857324 h 7666264"/>
              <a:gd name="connsiteX14" fmla="*/ 6696916 w 6789306"/>
              <a:gd name="connsiteY14" fmla="*/ 1889376 h 7666264"/>
              <a:gd name="connsiteX15" fmla="*/ 6717954 w 6789306"/>
              <a:gd name="connsiteY15" fmla="*/ 1923036 h 7666264"/>
              <a:gd name="connsiteX16" fmla="*/ 6736448 w 6789306"/>
              <a:gd name="connsiteY16" fmla="*/ 1958157 h 7666264"/>
              <a:gd name="connsiteX17" fmla="*/ 6752316 w 6789306"/>
              <a:gd name="connsiteY17" fmla="*/ 1994595 h 7666264"/>
              <a:gd name="connsiteX18" fmla="*/ 6765472 w 6789306"/>
              <a:gd name="connsiteY18" fmla="*/ 2032202 h 7666264"/>
              <a:gd name="connsiteX19" fmla="*/ 6775834 w 6789306"/>
              <a:gd name="connsiteY19" fmla="*/ 2070833 h 7666264"/>
              <a:gd name="connsiteX20" fmla="*/ 6783316 w 6789306"/>
              <a:gd name="connsiteY20" fmla="*/ 2110342 h 7666264"/>
              <a:gd name="connsiteX21" fmla="*/ 6787834 w 6789306"/>
              <a:gd name="connsiteY21" fmla="*/ 2150584 h 7666264"/>
              <a:gd name="connsiteX22" fmla="*/ 6789306 w 6789306"/>
              <a:gd name="connsiteY22" fmla="*/ 2191410 h 7666264"/>
              <a:gd name="connsiteX23" fmla="*/ 6782880 w 6789306"/>
              <a:gd name="connsiteY23" fmla="*/ 5488075 h 7666264"/>
              <a:gd name="connsiteX24" fmla="*/ 6781248 w 6789306"/>
              <a:gd name="connsiteY24" fmla="*/ 5528896 h 7666264"/>
              <a:gd name="connsiteX25" fmla="*/ 6776572 w 6789306"/>
              <a:gd name="connsiteY25" fmla="*/ 5569119 h 7666264"/>
              <a:gd name="connsiteX26" fmla="*/ 6768936 w 6789306"/>
              <a:gd name="connsiteY26" fmla="*/ 5608599 h 7666264"/>
              <a:gd name="connsiteX27" fmla="*/ 6758424 w 6789306"/>
              <a:gd name="connsiteY27" fmla="*/ 5647190 h 7666264"/>
              <a:gd name="connsiteX28" fmla="*/ 6745122 w 6789306"/>
              <a:gd name="connsiteY28" fmla="*/ 5684746 h 7666264"/>
              <a:gd name="connsiteX29" fmla="*/ 6729112 w 6789306"/>
              <a:gd name="connsiteY29" fmla="*/ 5721122 h 7666264"/>
              <a:gd name="connsiteX30" fmla="*/ 6710480 w 6789306"/>
              <a:gd name="connsiteY30" fmla="*/ 5756172 h 7666264"/>
              <a:gd name="connsiteX31" fmla="*/ 6689312 w 6789306"/>
              <a:gd name="connsiteY31" fmla="*/ 5789750 h 7666264"/>
              <a:gd name="connsiteX32" fmla="*/ 6665690 w 6789306"/>
              <a:gd name="connsiteY32" fmla="*/ 5821710 h 7666264"/>
              <a:gd name="connsiteX33" fmla="*/ 6639700 w 6789306"/>
              <a:gd name="connsiteY33" fmla="*/ 5851907 h 7666264"/>
              <a:gd name="connsiteX34" fmla="*/ 6611424 w 6789306"/>
              <a:gd name="connsiteY34" fmla="*/ 5880196 h 7666264"/>
              <a:gd name="connsiteX35" fmla="*/ 6580950 w 6789306"/>
              <a:gd name="connsiteY35" fmla="*/ 5906429 h 7666264"/>
              <a:gd name="connsiteX36" fmla="*/ 6548362 w 6789306"/>
              <a:gd name="connsiteY36" fmla="*/ 5930462 h 7666264"/>
              <a:gd name="connsiteX37" fmla="*/ 6513742 w 6789306"/>
              <a:gd name="connsiteY37" fmla="*/ 5952149 h 7666264"/>
              <a:gd name="connsiteX38" fmla="*/ 3655526 w 6789306"/>
              <a:gd name="connsiteY38" fmla="*/ 7594914 h 7666264"/>
              <a:gd name="connsiteX39" fmla="*/ 3619360 w 6789306"/>
              <a:gd name="connsiteY39" fmla="*/ 7613912 h 7666264"/>
              <a:gd name="connsiteX40" fmla="*/ 3582189 w 6789306"/>
              <a:gd name="connsiteY40" fmla="*/ 7629974 h 7666264"/>
              <a:gd name="connsiteX41" fmla="*/ 3544183 w 6789306"/>
              <a:gd name="connsiteY41" fmla="*/ 7643100 h 7666264"/>
              <a:gd name="connsiteX42" fmla="*/ 3505507 w 6789306"/>
              <a:gd name="connsiteY42" fmla="*/ 7653293 h 7666264"/>
              <a:gd name="connsiteX43" fmla="*/ 3466332 w 6789306"/>
              <a:gd name="connsiteY43" fmla="*/ 7660550 h 7666264"/>
              <a:gd name="connsiteX44" fmla="*/ 3426825 w 6789306"/>
              <a:gd name="connsiteY44" fmla="*/ 7664874 h 7666264"/>
              <a:gd name="connsiteX45" fmla="*/ 3387156 w 6789306"/>
              <a:gd name="connsiteY45" fmla="*/ 7666264 h 7666264"/>
              <a:gd name="connsiteX46" fmla="*/ 3347492 w 6789306"/>
              <a:gd name="connsiteY46" fmla="*/ 7664720 h 7666264"/>
              <a:gd name="connsiteX47" fmla="*/ 3308003 w 6789306"/>
              <a:gd name="connsiteY47" fmla="*/ 7660242 h 7666264"/>
              <a:gd name="connsiteX48" fmla="*/ 3268856 w 6789306"/>
              <a:gd name="connsiteY48" fmla="*/ 7652832 h 7666264"/>
              <a:gd name="connsiteX49" fmla="*/ 3230220 w 6789306"/>
              <a:gd name="connsiteY49" fmla="*/ 7642488 h 7666264"/>
              <a:gd name="connsiteX50" fmla="*/ 3192264 w 6789306"/>
              <a:gd name="connsiteY50" fmla="*/ 7629213 h 7666264"/>
              <a:gd name="connsiteX51" fmla="*/ 3155156 w 6789306"/>
              <a:gd name="connsiteY51" fmla="*/ 7613005 h 7666264"/>
              <a:gd name="connsiteX52" fmla="*/ 3119063 w 6789306"/>
              <a:gd name="connsiteY52" fmla="*/ 7593866 h 7666264"/>
              <a:gd name="connsiteX53" fmla="*/ 267324 w 6789306"/>
              <a:gd name="connsiteY53" fmla="*/ 5940058 h 7666264"/>
              <a:gd name="connsiteX54" fmla="*/ 232788 w 6789306"/>
              <a:gd name="connsiteY54" fmla="*/ 5918236 h 7666264"/>
              <a:gd name="connsiteX55" fmla="*/ 200293 w 6789306"/>
              <a:gd name="connsiteY55" fmla="*/ 5894076 h 7666264"/>
              <a:gd name="connsiteX56" fmla="*/ 169922 w 6789306"/>
              <a:gd name="connsiteY56" fmla="*/ 5867724 h 7666264"/>
              <a:gd name="connsiteX57" fmla="*/ 141757 w 6789306"/>
              <a:gd name="connsiteY57" fmla="*/ 5839326 h 7666264"/>
              <a:gd name="connsiteX58" fmla="*/ 115884 w 6789306"/>
              <a:gd name="connsiteY58" fmla="*/ 5809028 h 7666264"/>
              <a:gd name="connsiteX59" fmla="*/ 92388 w 6789306"/>
              <a:gd name="connsiteY59" fmla="*/ 5776975 h 7666264"/>
              <a:gd name="connsiteX60" fmla="*/ 71350 w 6789306"/>
              <a:gd name="connsiteY60" fmla="*/ 5743315 h 7666264"/>
              <a:gd name="connsiteX61" fmla="*/ 52856 w 6789306"/>
              <a:gd name="connsiteY61" fmla="*/ 5708193 h 7666264"/>
              <a:gd name="connsiteX62" fmla="*/ 36989 w 6789306"/>
              <a:gd name="connsiteY62" fmla="*/ 5671755 h 7666264"/>
              <a:gd name="connsiteX63" fmla="*/ 23834 w 6789306"/>
              <a:gd name="connsiteY63" fmla="*/ 5634148 h 7666264"/>
              <a:gd name="connsiteX64" fmla="*/ 13472 w 6789306"/>
              <a:gd name="connsiteY64" fmla="*/ 5595517 h 7666264"/>
              <a:gd name="connsiteX65" fmla="*/ 5990 w 6789306"/>
              <a:gd name="connsiteY65" fmla="*/ 5556009 h 7666264"/>
              <a:gd name="connsiteX66" fmla="*/ 1472 w 6789306"/>
              <a:gd name="connsiteY66" fmla="*/ 5515769 h 7666264"/>
              <a:gd name="connsiteX67" fmla="*/ 0 w 6789306"/>
              <a:gd name="connsiteY67" fmla="*/ 5474944 h 7666264"/>
              <a:gd name="connsiteX68" fmla="*/ 6376 w 6789306"/>
              <a:gd name="connsiteY68" fmla="*/ 2178186 h 7666264"/>
              <a:gd name="connsiteX69" fmla="*/ 8008 w 6789306"/>
              <a:gd name="connsiteY69" fmla="*/ 2137365 h 7666264"/>
              <a:gd name="connsiteX70" fmla="*/ 12684 w 6789306"/>
              <a:gd name="connsiteY70" fmla="*/ 2097142 h 7666264"/>
              <a:gd name="connsiteX71" fmla="*/ 20320 w 6789306"/>
              <a:gd name="connsiteY71" fmla="*/ 2057662 h 7666264"/>
              <a:gd name="connsiteX72" fmla="*/ 30832 w 6789306"/>
              <a:gd name="connsiteY72" fmla="*/ 2019071 h 7666264"/>
              <a:gd name="connsiteX73" fmla="*/ 44135 w 6789306"/>
              <a:gd name="connsiteY73" fmla="*/ 1981515 h 7666264"/>
              <a:gd name="connsiteX74" fmla="*/ 60144 w 6789306"/>
              <a:gd name="connsiteY74" fmla="*/ 1945139 h 7666264"/>
              <a:gd name="connsiteX75" fmla="*/ 78775 w 6789306"/>
              <a:gd name="connsiteY75" fmla="*/ 1910089 h 7666264"/>
              <a:gd name="connsiteX76" fmla="*/ 99944 w 6789306"/>
              <a:gd name="connsiteY76" fmla="*/ 1876512 h 7666264"/>
              <a:gd name="connsiteX77" fmla="*/ 123566 w 6789306"/>
              <a:gd name="connsiteY77" fmla="*/ 1844551 h 7666264"/>
              <a:gd name="connsiteX78" fmla="*/ 149557 w 6789306"/>
              <a:gd name="connsiteY78" fmla="*/ 1814354 h 7666264"/>
              <a:gd name="connsiteX79" fmla="*/ 177831 w 6789306"/>
              <a:gd name="connsiteY79" fmla="*/ 1786065 h 7666264"/>
              <a:gd name="connsiteX80" fmla="*/ 208306 w 6789306"/>
              <a:gd name="connsiteY80" fmla="*/ 1759832 h 7666264"/>
              <a:gd name="connsiteX81" fmla="*/ 240894 w 6789306"/>
              <a:gd name="connsiteY81" fmla="*/ 1735799 h 7666264"/>
              <a:gd name="connsiteX82" fmla="*/ 275514 w 6789306"/>
              <a:gd name="connsiteY82" fmla="*/ 1714112 h 7666264"/>
              <a:gd name="connsiteX83" fmla="*/ 3133730 w 6789306"/>
              <a:gd name="connsiteY83" fmla="*/ 71347 h 7666264"/>
              <a:gd name="connsiteX84" fmla="*/ 3169896 w 6789306"/>
              <a:gd name="connsiteY84" fmla="*/ 52350 h 7666264"/>
              <a:gd name="connsiteX85" fmla="*/ 3207066 w 6789306"/>
              <a:gd name="connsiteY85" fmla="*/ 36287 h 7666264"/>
              <a:gd name="connsiteX86" fmla="*/ 3245074 w 6789306"/>
              <a:gd name="connsiteY86" fmla="*/ 23161 h 7666264"/>
              <a:gd name="connsiteX87" fmla="*/ 3283750 w 6789306"/>
              <a:gd name="connsiteY87" fmla="*/ 12970 h 7666264"/>
              <a:gd name="connsiteX88" fmla="*/ 3322925 w 6789306"/>
              <a:gd name="connsiteY88" fmla="*/ 5712 h 7666264"/>
              <a:gd name="connsiteX89" fmla="*/ 3362432 w 6789306"/>
              <a:gd name="connsiteY89" fmla="*/ 1388 h 766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789306" h="7666264">
                <a:moveTo>
                  <a:pt x="3402101" y="0"/>
                </a:moveTo>
                <a:lnTo>
                  <a:pt x="3441765" y="1543"/>
                </a:lnTo>
                <a:lnTo>
                  <a:pt x="3481256" y="6020"/>
                </a:lnTo>
                <a:lnTo>
                  <a:pt x="3520403" y="13430"/>
                </a:lnTo>
                <a:lnTo>
                  <a:pt x="3559040" y="23772"/>
                </a:lnTo>
                <a:lnTo>
                  <a:pt x="3596998" y="37045"/>
                </a:lnTo>
                <a:lnTo>
                  <a:pt x="3634107" y="53251"/>
                </a:lnTo>
                <a:lnTo>
                  <a:pt x="3670201" y="72387"/>
                </a:lnTo>
                <a:lnTo>
                  <a:pt x="6521982" y="1726296"/>
                </a:lnTo>
                <a:lnTo>
                  <a:pt x="6556516" y="1748117"/>
                </a:lnTo>
                <a:lnTo>
                  <a:pt x="6589010" y="1772276"/>
                </a:lnTo>
                <a:lnTo>
                  <a:pt x="6619382" y="1798628"/>
                </a:lnTo>
                <a:lnTo>
                  <a:pt x="6647546" y="1827026"/>
                </a:lnTo>
                <a:lnTo>
                  <a:pt x="6673418" y="1857324"/>
                </a:lnTo>
                <a:lnTo>
                  <a:pt x="6696916" y="1889376"/>
                </a:lnTo>
                <a:lnTo>
                  <a:pt x="6717954" y="1923036"/>
                </a:lnTo>
                <a:lnTo>
                  <a:pt x="6736448" y="1958157"/>
                </a:lnTo>
                <a:lnTo>
                  <a:pt x="6752316" y="1994595"/>
                </a:lnTo>
                <a:lnTo>
                  <a:pt x="6765472" y="2032202"/>
                </a:lnTo>
                <a:lnTo>
                  <a:pt x="6775834" y="2070833"/>
                </a:lnTo>
                <a:lnTo>
                  <a:pt x="6783316" y="2110342"/>
                </a:lnTo>
                <a:lnTo>
                  <a:pt x="6787834" y="2150584"/>
                </a:lnTo>
                <a:lnTo>
                  <a:pt x="6789306" y="2191410"/>
                </a:lnTo>
                <a:lnTo>
                  <a:pt x="6782880" y="5488075"/>
                </a:lnTo>
                <a:lnTo>
                  <a:pt x="6781248" y="5528896"/>
                </a:lnTo>
                <a:lnTo>
                  <a:pt x="6776572" y="5569119"/>
                </a:lnTo>
                <a:lnTo>
                  <a:pt x="6768936" y="5608599"/>
                </a:lnTo>
                <a:lnTo>
                  <a:pt x="6758424" y="5647190"/>
                </a:lnTo>
                <a:lnTo>
                  <a:pt x="6745122" y="5684746"/>
                </a:lnTo>
                <a:lnTo>
                  <a:pt x="6729112" y="5721122"/>
                </a:lnTo>
                <a:lnTo>
                  <a:pt x="6710480" y="5756172"/>
                </a:lnTo>
                <a:lnTo>
                  <a:pt x="6689312" y="5789750"/>
                </a:lnTo>
                <a:lnTo>
                  <a:pt x="6665690" y="5821710"/>
                </a:lnTo>
                <a:lnTo>
                  <a:pt x="6639700" y="5851907"/>
                </a:lnTo>
                <a:lnTo>
                  <a:pt x="6611424" y="5880196"/>
                </a:lnTo>
                <a:lnTo>
                  <a:pt x="6580950" y="5906429"/>
                </a:lnTo>
                <a:lnTo>
                  <a:pt x="6548362" y="5930462"/>
                </a:lnTo>
                <a:lnTo>
                  <a:pt x="6513742" y="5952149"/>
                </a:lnTo>
                <a:lnTo>
                  <a:pt x="3655526" y="7594914"/>
                </a:lnTo>
                <a:lnTo>
                  <a:pt x="3619360" y="7613912"/>
                </a:lnTo>
                <a:lnTo>
                  <a:pt x="3582189" y="7629974"/>
                </a:lnTo>
                <a:lnTo>
                  <a:pt x="3544183" y="7643100"/>
                </a:lnTo>
                <a:lnTo>
                  <a:pt x="3505507" y="7653293"/>
                </a:lnTo>
                <a:lnTo>
                  <a:pt x="3466332" y="7660550"/>
                </a:lnTo>
                <a:lnTo>
                  <a:pt x="3426825" y="7664874"/>
                </a:lnTo>
                <a:lnTo>
                  <a:pt x="3387156" y="7666264"/>
                </a:lnTo>
                <a:lnTo>
                  <a:pt x="3347492" y="7664720"/>
                </a:lnTo>
                <a:lnTo>
                  <a:pt x="3308003" y="7660242"/>
                </a:lnTo>
                <a:lnTo>
                  <a:pt x="3268856" y="7652832"/>
                </a:lnTo>
                <a:lnTo>
                  <a:pt x="3230220" y="7642488"/>
                </a:lnTo>
                <a:lnTo>
                  <a:pt x="3192264" y="7629213"/>
                </a:lnTo>
                <a:lnTo>
                  <a:pt x="3155156" y="7613005"/>
                </a:lnTo>
                <a:lnTo>
                  <a:pt x="3119063" y="7593866"/>
                </a:lnTo>
                <a:lnTo>
                  <a:pt x="267324" y="5940058"/>
                </a:lnTo>
                <a:lnTo>
                  <a:pt x="232788" y="5918236"/>
                </a:lnTo>
                <a:lnTo>
                  <a:pt x="200293" y="5894076"/>
                </a:lnTo>
                <a:lnTo>
                  <a:pt x="169922" y="5867724"/>
                </a:lnTo>
                <a:lnTo>
                  <a:pt x="141757" y="5839326"/>
                </a:lnTo>
                <a:lnTo>
                  <a:pt x="115884" y="5809028"/>
                </a:lnTo>
                <a:lnTo>
                  <a:pt x="92388" y="5776975"/>
                </a:lnTo>
                <a:lnTo>
                  <a:pt x="71350" y="5743315"/>
                </a:lnTo>
                <a:lnTo>
                  <a:pt x="52856" y="5708193"/>
                </a:lnTo>
                <a:lnTo>
                  <a:pt x="36989" y="5671755"/>
                </a:lnTo>
                <a:lnTo>
                  <a:pt x="23834" y="5634148"/>
                </a:lnTo>
                <a:lnTo>
                  <a:pt x="13472" y="5595517"/>
                </a:lnTo>
                <a:lnTo>
                  <a:pt x="5990" y="5556009"/>
                </a:lnTo>
                <a:lnTo>
                  <a:pt x="1472" y="5515769"/>
                </a:lnTo>
                <a:lnTo>
                  <a:pt x="0" y="5474944"/>
                </a:lnTo>
                <a:lnTo>
                  <a:pt x="6376" y="2178186"/>
                </a:lnTo>
                <a:lnTo>
                  <a:pt x="8008" y="2137365"/>
                </a:lnTo>
                <a:lnTo>
                  <a:pt x="12684" y="2097142"/>
                </a:lnTo>
                <a:lnTo>
                  <a:pt x="20320" y="2057662"/>
                </a:lnTo>
                <a:lnTo>
                  <a:pt x="30832" y="2019071"/>
                </a:lnTo>
                <a:lnTo>
                  <a:pt x="44135" y="1981515"/>
                </a:lnTo>
                <a:lnTo>
                  <a:pt x="60144" y="1945139"/>
                </a:lnTo>
                <a:lnTo>
                  <a:pt x="78775" y="1910089"/>
                </a:lnTo>
                <a:lnTo>
                  <a:pt x="99944" y="1876512"/>
                </a:lnTo>
                <a:lnTo>
                  <a:pt x="123566" y="1844551"/>
                </a:lnTo>
                <a:lnTo>
                  <a:pt x="149557" y="1814354"/>
                </a:lnTo>
                <a:lnTo>
                  <a:pt x="177831" y="1786065"/>
                </a:lnTo>
                <a:lnTo>
                  <a:pt x="208306" y="1759832"/>
                </a:lnTo>
                <a:lnTo>
                  <a:pt x="240894" y="1735799"/>
                </a:lnTo>
                <a:lnTo>
                  <a:pt x="275514" y="1714112"/>
                </a:lnTo>
                <a:lnTo>
                  <a:pt x="3133730" y="71347"/>
                </a:lnTo>
                <a:lnTo>
                  <a:pt x="3169896" y="52350"/>
                </a:lnTo>
                <a:lnTo>
                  <a:pt x="3207066" y="36287"/>
                </a:lnTo>
                <a:lnTo>
                  <a:pt x="3245074" y="23161"/>
                </a:lnTo>
                <a:lnTo>
                  <a:pt x="3283750" y="12970"/>
                </a:lnTo>
                <a:lnTo>
                  <a:pt x="3322925" y="5712"/>
                </a:lnTo>
                <a:lnTo>
                  <a:pt x="3362432" y="1388"/>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pic>
        <p:nvPicPr>
          <p:cNvPr id="10" name="Graphic 9">
            <a:extLst>
              <a:ext uri="{FF2B5EF4-FFF2-40B4-BE49-F238E27FC236}">
                <a16:creationId xmlns:a16="http://schemas.microsoft.com/office/drawing/2014/main" id="{BA2D205F-9BCB-0D3C-1A82-5713AF8832C5}"/>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6718" y="5138687"/>
            <a:ext cx="2077247" cy="1217052"/>
          </a:xfrm>
          <a:prstGeom prst="rect">
            <a:avLst/>
          </a:prstGeom>
        </p:spPr>
      </p:pic>
    </p:spTree>
    <p:extLst>
      <p:ext uri="{BB962C8B-B14F-4D97-AF65-F5344CB8AC3E}">
        <p14:creationId xmlns:p14="http://schemas.microsoft.com/office/powerpoint/2010/main" val="18311607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page with imag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1604F914-0951-1B41-B3F6-4FAE41954985}"/>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35584"/>
          <a:stretch/>
        </p:blipFill>
        <p:spPr>
          <a:xfrm>
            <a:off x="5498350" y="-1"/>
            <a:ext cx="1848440" cy="1488275"/>
          </a:xfrm>
          <a:prstGeom prst="rect">
            <a:avLst/>
          </a:prstGeom>
        </p:spPr>
      </p:pic>
      <p:sp>
        <p:nvSpPr>
          <p:cNvPr id="5" name="object 3">
            <a:extLst>
              <a:ext uri="{FF2B5EF4-FFF2-40B4-BE49-F238E27FC236}">
                <a16:creationId xmlns:a16="http://schemas.microsoft.com/office/drawing/2014/main" id="{6D7138A7-8583-135B-8DA0-8F4203927051}"/>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sp>
        <p:nvSpPr>
          <p:cNvPr id="28" name="Rectangle 27">
            <a:extLst>
              <a:ext uri="{FF2B5EF4-FFF2-40B4-BE49-F238E27FC236}">
                <a16:creationId xmlns:a16="http://schemas.microsoft.com/office/drawing/2014/main" id="{47F33000-A79C-809D-B722-16DAAB0A3599}"/>
              </a:ext>
            </a:extLst>
          </p:cNvPr>
          <p:cNvSpPr/>
          <p:nvPr userDrawn="1"/>
        </p:nvSpPr>
        <p:spPr>
          <a:xfrm>
            <a:off x="9469402" y="4214532"/>
            <a:ext cx="2722598" cy="2643468"/>
          </a:xfrm>
          <a:prstGeom prst="rect">
            <a:avLst/>
          </a:prstGeom>
          <a:solidFill>
            <a:srgbClr val="AAC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sp>
        <p:nvSpPr>
          <p:cNvPr id="27" name="Picture Placeholder 26">
            <a:extLst>
              <a:ext uri="{FF2B5EF4-FFF2-40B4-BE49-F238E27FC236}">
                <a16:creationId xmlns:a16="http://schemas.microsoft.com/office/drawing/2014/main" id="{B33F7E89-EC9F-C7D8-489F-D3A57773E618}"/>
              </a:ext>
            </a:extLst>
          </p:cNvPr>
          <p:cNvSpPr>
            <a:spLocks noGrp="1"/>
          </p:cNvSpPr>
          <p:nvPr>
            <p:ph type="pic" sz="quarter" idx="10" hasCustomPrompt="1"/>
          </p:nvPr>
        </p:nvSpPr>
        <p:spPr>
          <a:xfrm>
            <a:off x="7096276" y="0"/>
            <a:ext cx="5095724" cy="6858000"/>
          </a:xfrm>
          <a:custGeom>
            <a:avLst/>
            <a:gdLst>
              <a:gd name="connsiteX0" fmla="*/ 0 w 8402637"/>
              <a:gd name="connsiteY0" fmla="*/ 0 h 11309350"/>
              <a:gd name="connsiteX1" fmla="*/ 8402637 w 8402637"/>
              <a:gd name="connsiteY1" fmla="*/ 0 h 11309350"/>
              <a:gd name="connsiteX2" fmla="*/ 8402637 w 8402637"/>
              <a:gd name="connsiteY2" fmla="*/ 7492746 h 11309350"/>
              <a:gd name="connsiteX3" fmla="*/ 8377461 w 8402637"/>
              <a:gd name="connsiteY3" fmla="*/ 7499379 h 11309350"/>
              <a:gd name="connsiteX4" fmla="*/ 8339453 w 8402637"/>
              <a:gd name="connsiteY4" fmla="*/ 7512505 h 11309350"/>
              <a:gd name="connsiteX5" fmla="*/ 8302283 w 8402637"/>
              <a:gd name="connsiteY5" fmla="*/ 7528569 h 11309350"/>
              <a:gd name="connsiteX6" fmla="*/ 8266117 w 8402637"/>
              <a:gd name="connsiteY6" fmla="*/ 7547565 h 11309350"/>
              <a:gd name="connsiteX7" fmla="*/ 5407901 w 8402637"/>
              <a:gd name="connsiteY7" fmla="*/ 9190330 h 11309350"/>
              <a:gd name="connsiteX8" fmla="*/ 5373281 w 8402637"/>
              <a:gd name="connsiteY8" fmla="*/ 9212017 h 11309350"/>
              <a:gd name="connsiteX9" fmla="*/ 5340693 w 8402637"/>
              <a:gd name="connsiteY9" fmla="*/ 9236050 h 11309350"/>
              <a:gd name="connsiteX10" fmla="*/ 5310217 w 8402637"/>
              <a:gd name="connsiteY10" fmla="*/ 9262283 h 11309350"/>
              <a:gd name="connsiteX11" fmla="*/ 5281945 w 8402637"/>
              <a:gd name="connsiteY11" fmla="*/ 9290572 h 11309350"/>
              <a:gd name="connsiteX12" fmla="*/ 5255953 w 8402637"/>
              <a:gd name="connsiteY12" fmla="*/ 9320769 h 11309350"/>
              <a:gd name="connsiteX13" fmla="*/ 5232331 w 8402637"/>
              <a:gd name="connsiteY13" fmla="*/ 9352730 h 11309350"/>
              <a:gd name="connsiteX14" fmla="*/ 5211161 w 8402637"/>
              <a:gd name="connsiteY14" fmla="*/ 9386307 h 11309350"/>
              <a:gd name="connsiteX15" fmla="*/ 5192531 w 8402637"/>
              <a:gd name="connsiteY15" fmla="*/ 9421357 h 11309350"/>
              <a:gd name="connsiteX16" fmla="*/ 5176521 w 8402637"/>
              <a:gd name="connsiteY16" fmla="*/ 9457733 h 11309350"/>
              <a:gd name="connsiteX17" fmla="*/ 5163219 w 8402637"/>
              <a:gd name="connsiteY17" fmla="*/ 9495289 h 11309350"/>
              <a:gd name="connsiteX18" fmla="*/ 5152707 w 8402637"/>
              <a:gd name="connsiteY18" fmla="*/ 9533880 h 11309350"/>
              <a:gd name="connsiteX19" fmla="*/ 5145071 w 8402637"/>
              <a:gd name="connsiteY19" fmla="*/ 9573360 h 11309350"/>
              <a:gd name="connsiteX20" fmla="*/ 5140395 w 8402637"/>
              <a:gd name="connsiteY20" fmla="*/ 9613583 h 11309350"/>
              <a:gd name="connsiteX21" fmla="*/ 5138763 w 8402637"/>
              <a:gd name="connsiteY21" fmla="*/ 9654404 h 11309350"/>
              <a:gd name="connsiteX22" fmla="*/ 5135563 w 8402637"/>
              <a:gd name="connsiteY22" fmla="*/ 11309350 h 11309350"/>
              <a:gd name="connsiteX23" fmla="*/ 0 w 8402637"/>
              <a:gd name="connsiteY23" fmla="*/ 11309350 h 1130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402637" h="11309350">
                <a:moveTo>
                  <a:pt x="0" y="0"/>
                </a:moveTo>
                <a:lnTo>
                  <a:pt x="8402637" y="0"/>
                </a:lnTo>
                <a:lnTo>
                  <a:pt x="8402637" y="7492746"/>
                </a:lnTo>
                <a:lnTo>
                  <a:pt x="8377461" y="7499379"/>
                </a:lnTo>
                <a:lnTo>
                  <a:pt x="8339453" y="7512505"/>
                </a:lnTo>
                <a:lnTo>
                  <a:pt x="8302283" y="7528569"/>
                </a:lnTo>
                <a:lnTo>
                  <a:pt x="8266117" y="7547565"/>
                </a:lnTo>
                <a:lnTo>
                  <a:pt x="5407901" y="9190330"/>
                </a:lnTo>
                <a:lnTo>
                  <a:pt x="5373281" y="9212017"/>
                </a:lnTo>
                <a:lnTo>
                  <a:pt x="5340693" y="9236050"/>
                </a:lnTo>
                <a:lnTo>
                  <a:pt x="5310217" y="9262283"/>
                </a:lnTo>
                <a:lnTo>
                  <a:pt x="5281945" y="9290572"/>
                </a:lnTo>
                <a:lnTo>
                  <a:pt x="5255953" y="9320769"/>
                </a:lnTo>
                <a:lnTo>
                  <a:pt x="5232331" y="9352730"/>
                </a:lnTo>
                <a:lnTo>
                  <a:pt x="5211161" y="9386307"/>
                </a:lnTo>
                <a:lnTo>
                  <a:pt x="5192531" y="9421357"/>
                </a:lnTo>
                <a:lnTo>
                  <a:pt x="5176521" y="9457733"/>
                </a:lnTo>
                <a:lnTo>
                  <a:pt x="5163219" y="9495289"/>
                </a:lnTo>
                <a:lnTo>
                  <a:pt x="5152707" y="9533880"/>
                </a:lnTo>
                <a:lnTo>
                  <a:pt x="5145071" y="9573360"/>
                </a:lnTo>
                <a:lnTo>
                  <a:pt x="5140395" y="9613583"/>
                </a:lnTo>
                <a:lnTo>
                  <a:pt x="5138763" y="9654404"/>
                </a:lnTo>
                <a:lnTo>
                  <a:pt x="5135563" y="11309350"/>
                </a:lnTo>
                <a:lnTo>
                  <a:pt x="0" y="11309350"/>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pic>
        <p:nvPicPr>
          <p:cNvPr id="6" name="Graphic 5">
            <a:extLst>
              <a:ext uri="{FF2B5EF4-FFF2-40B4-BE49-F238E27FC236}">
                <a16:creationId xmlns:a16="http://schemas.microsoft.com/office/drawing/2014/main" id="{9C15911D-FE8E-10EA-FBE3-A04A4E041222}"/>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38254"/>
          <a:stretch/>
        </p:blipFill>
        <p:spPr>
          <a:xfrm>
            <a:off x="229219" y="6171581"/>
            <a:ext cx="1232162" cy="445754"/>
          </a:xfrm>
          <a:prstGeom prst="rect">
            <a:avLst/>
          </a:prstGeom>
        </p:spPr>
      </p:pic>
      <p:sp>
        <p:nvSpPr>
          <p:cNvPr id="10" name="Text Placeholder 134">
            <a:extLst>
              <a:ext uri="{FF2B5EF4-FFF2-40B4-BE49-F238E27FC236}">
                <a16:creationId xmlns:a16="http://schemas.microsoft.com/office/drawing/2014/main" id="{5D174195-B5DE-E7AB-F92A-F8B08CEF3231}"/>
              </a:ext>
            </a:extLst>
          </p:cNvPr>
          <p:cNvSpPr>
            <a:spLocks noGrp="1"/>
          </p:cNvSpPr>
          <p:nvPr>
            <p:ph type="body" sz="quarter" idx="13" hasCustomPrompt="1"/>
          </p:nvPr>
        </p:nvSpPr>
        <p:spPr>
          <a:xfrm>
            <a:off x="550682" y="2221381"/>
            <a:ext cx="5218749" cy="4137638"/>
          </a:xfrm>
          <a:prstGeom prst="rect">
            <a:avLst/>
          </a:prstGeom>
        </p:spPr>
        <p:txBody>
          <a:bodyPr/>
          <a:lstStyle>
            <a:lvl1pPr>
              <a:defRPr sz="2426"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
        <p:nvSpPr>
          <p:cNvPr id="11" name="Text Placeholder 134">
            <a:extLst>
              <a:ext uri="{FF2B5EF4-FFF2-40B4-BE49-F238E27FC236}">
                <a16:creationId xmlns:a16="http://schemas.microsoft.com/office/drawing/2014/main" id="{F87D1C5B-1107-DBF2-A0BF-2B1185887F61}"/>
              </a:ext>
            </a:extLst>
          </p:cNvPr>
          <p:cNvSpPr>
            <a:spLocks noGrp="1"/>
          </p:cNvSpPr>
          <p:nvPr>
            <p:ph type="body" sz="quarter" idx="11" hasCustomPrompt="1"/>
          </p:nvPr>
        </p:nvSpPr>
        <p:spPr>
          <a:xfrm>
            <a:off x="550681" y="1266632"/>
            <a:ext cx="5218750"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spTree>
    <p:extLst>
      <p:ext uri="{BB962C8B-B14F-4D97-AF65-F5344CB8AC3E}">
        <p14:creationId xmlns:p14="http://schemas.microsoft.com/office/powerpoint/2010/main" val="3863441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page double column">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5D851D0-3FA6-CAE6-B209-1E0E0075A174}"/>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pic>
        <p:nvPicPr>
          <p:cNvPr id="7" name="Graphic 6">
            <a:extLst>
              <a:ext uri="{FF2B5EF4-FFF2-40B4-BE49-F238E27FC236}">
                <a16:creationId xmlns:a16="http://schemas.microsoft.com/office/drawing/2014/main" id="{6A10997B-B915-82BD-569B-8B33D9C45121}"/>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b="38254"/>
          <a:stretch/>
        </p:blipFill>
        <p:spPr>
          <a:xfrm>
            <a:off x="229219" y="6171581"/>
            <a:ext cx="1232162" cy="445754"/>
          </a:xfrm>
          <a:prstGeom prst="rect">
            <a:avLst/>
          </a:prstGeom>
        </p:spPr>
      </p:pic>
      <p:sp>
        <p:nvSpPr>
          <p:cNvPr id="8" name="Text Placeholder 134">
            <a:extLst>
              <a:ext uri="{FF2B5EF4-FFF2-40B4-BE49-F238E27FC236}">
                <a16:creationId xmlns:a16="http://schemas.microsoft.com/office/drawing/2014/main" id="{D3637859-C214-068F-18AA-808EC7D10958}"/>
              </a:ext>
            </a:extLst>
          </p:cNvPr>
          <p:cNvSpPr>
            <a:spLocks noGrp="1"/>
          </p:cNvSpPr>
          <p:nvPr>
            <p:ph type="body" sz="quarter" idx="11" hasCustomPrompt="1"/>
          </p:nvPr>
        </p:nvSpPr>
        <p:spPr>
          <a:xfrm>
            <a:off x="538855" y="1266632"/>
            <a:ext cx="4852154"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sp>
        <p:nvSpPr>
          <p:cNvPr id="11" name="Text Placeholder 134">
            <a:extLst>
              <a:ext uri="{FF2B5EF4-FFF2-40B4-BE49-F238E27FC236}">
                <a16:creationId xmlns:a16="http://schemas.microsoft.com/office/drawing/2014/main" id="{5B62DE48-DBC0-EC36-56DD-A29C2BD8DDEF}"/>
              </a:ext>
            </a:extLst>
          </p:cNvPr>
          <p:cNvSpPr>
            <a:spLocks noGrp="1"/>
          </p:cNvSpPr>
          <p:nvPr>
            <p:ph type="body" sz="quarter" idx="14" hasCustomPrompt="1"/>
          </p:nvPr>
        </p:nvSpPr>
        <p:spPr>
          <a:xfrm>
            <a:off x="5969195" y="1266632"/>
            <a:ext cx="4860888"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sp>
        <p:nvSpPr>
          <p:cNvPr id="2" name="Text Placeholder 134">
            <a:extLst>
              <a:ext uri="{FF2B5EF4-FFF2-40B4-BE49-F238E27FC236}">
                <a16:creationId xmlns:a16="http://schemas.microsoft.com/office/drawing/2014/main" id="{95016034-99EB-E6E8-DCD1-0731ECD24381}"/>
              </a:ext>
            </a:extLst>
          </p:cNvPr>
          <p:cNvSpPr>
            <a:spLocks noGrp="1"/>
          </p:cNvSpPr>
          <p:nvPr>
            <p:ph type="body" sz="quarter" idx="12" hasCustomPrompt="1"/>
          </p:nvPr>
        </p:nvSpPr>
        <p:spPr>
          <a:xfrm>
            <a:off x="550682" y="2221380"/>
            <a:ext cx="4852154"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3" name="Text Placeholder 134">
            <a:extLst>
              <a:ext uri="{FF2B5EF4-FFF2-40B4-BE49-F238E27FC236}">
                <a16:creationId xmlns:a16="http://schemas.microsoft.com/office/drawing/2014/main" id="{6426EB68-E8A0-01E2-232B-9B2C6A711CC9}"/>
              </a:ext>
            </a:extLst>
          </p:cNvPr>
          <p:cNvSpPr>
            <a:spLocks noGrp="1"/>
          </p:cNvSpPr>
          <p:nvPr>
            <p:ph type="body" sz="quarter" idx="13" hasCustomPrompt="1"/>
          </p:nvPr>
        </p:nvSpPr>
        <p:spPr>
          <a:xfrm>
            <a:off x="550682" y="2783395"/>
            <a:ext cx="4849061"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
        <p:nvSpPr>
          <p:cNvPr id="4" name="Text Placeholder 134">
            <a:extLst>
              <a:ext uri="{FF2B5EF4-FFF2-40B4-BE49-F238E27FC236}">
                <a16:creationId xmlns:a16="http://schemas.microsoft.com/office/drawing/2014/main" id="{D6459EEF-D411-0BA7-03AE-4E99BECBD5F0}"/>
              </a:ext>
            </a:extLst>
          </p:cNvPr>
          <p:cNvSpPr>
            <a:spLocks noGrp="1"/>
          </p:cNvSpPr>
          <p:nvPr>
            <p:ph type="body" sz="quarter" idx="15" hasCustomPrompt="1"/>
          </p:nvPr>
        </p:nvSpPr>
        <p:spPr>
          <a:xfrm>
            <a:off x="5981021" y="2221380"/>
            <a:ext cx="4849061"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10" name="Text Placeholder 134">
            <a:extLst>
              <a:ext uri="{FF2B5EF4-FFF2-40B4-BE49-F238E27FC236}">
                <a16:creationId xmlns:a16="http://schemas.microsoft.com/office/drawing/2014/main" id="{A56B6477-0DC7-A862-1E3D-DEAC0E61B8AA}"/>
              </a:ext>
            </a:extLst>
          </p:cNvPr>
          <p:cNvSpPr>
            <a:spLocks noGrp="1"/>
          </p:cNvSpPr>
          <p:nvPr>
            <p:ph type="body" sz="quarter" idx="16" hasCustomPrompt="1"/>
          </p:nvPr>
        </p:nvSpPr>
        <p:spPr>
          <a:xfrm>
            <a:off x="5981021" y="2783395"/>
            <a:ext cx="4849061"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pic>
        <p:nvPicPr>
          <p:cNvPr id="17" name="Graphic 16">
            <a:extLst>
              <a:ext uri="{FF2B5EF4-FFF2-40B4-BE49-F238E27FC236}">
                <a16:creationId xmlns:a16="http://schemas.microsoft.com/office/drawing/2014/main" id="{A3DA49C9-06B3-772A-395F-E4A8DF29E1B9}"/>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22500" r="28064"/>
          <a:stretch/>
        </p:blipFill>
        <p:spPr>
          <a:xfrm>
            <a:off x="8893416" y="0"/>
            <a:ext cx="3298584" cy="4659538"/>
          </a:xfrm>
          <a:prstGeom prst="rect">
            <a:avLst/>
          </a:prstGeom>
        </p:spPr>
      </p:pic>
    </p:spTree>
    <p:extLst>
      <p:ext uri="{BB962C8B-B14F-4D97-AF65-F5344CB8AC3E}">
        <p14:creationId xmlns:p14="http://schemas.microsoft.com/office/powerpoint/2010/main" val="2667264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page with image in hexagon ">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353F34A3-C74B-21A9-9E79-C0F671B15658}"/>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2652" y="4358419"/>
            <a:ext cx="1482178" cy="1452133"/>
          </a:xfrm>
          <a:prstGeom prst="rect">
            <a:avLst/>
          </a:prstGeom>
        </p:spPr>
      </p:pic>
      <p:pic>
        <p:nvPicPr>
          <p:cNvPr id="8" name="Graphic 7">
            <a:extLst>
              <a:ext uri="{FF2B5EF4-FFF2-40B4-BE49-F238E27FC236}">
                <a16:creationId xmlns:a16="http://schemas.microsoft.com/office/drawing/2014/main" id="{FB53B7C2-4EF4-3CBC-32BD-5787A54B7C87}"/>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9030" y="3739190"/>
            <a:ext cx="1482178" cy="1518519"/>
          </a:xfrm>
          <a:prstGeom prst="rect">
            <a:avLst/>
          </a:prstGeom>
        </p:spPr>
      </p:pic>
      <p:pic>
        <p:nvPicPr>
          <p:cNvPr id="9" name="Graphic 8">
            <a:extLst>
              <a:ext uri="{FF2B5EF4-FFF2-40B4-BE49-F238E27FC236}">
                <a16:creationId xmlns:a16="http://schemas.microsoft.com/office/drawing/2014/main" id="{93D762DF-7F79-1D77-C307-5FD8DDE5ECD9}"/>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l="-7941" t="-6650" r="-1" b="1"/>
          <a:stretch/>
        </p:blipFill>
        <p:spPr>
          <a:xfrm>
            <a:off x="229219" y="102043"/>
            <a:ext cx="2296954" cy="2325146"/>
          </a:xfrm>
          <a:prstGeom prst="rect">
            <a:avLst/>
          </a:prstGeom>
        </p:spPr>
      </p:pic>
      <p:sp>
        <p:nvSpPr>
          <p:cNvPr id="7" name="Picture Placeholder 19">
            <a:extLst>
              <a:ext uri="{FF2B5EF4-FFF2-40B4-BE49-F238E27FC236}">
                <a16:creationId xmlns:a16="http://schemas.microsoft.com/office/drawing/2014/main" id="{EAE1CC97-BE62-04E4-624C-3D0CC4FEACD1}"/>
              </a:ext>
            </a:extLst>
          </p:cNvPr>
          <p:cNvSpPr>
            <a:spLocks noGrp="1"/>
          </p:cNvSpPr>
          <p:nvPr>
            <p:ph type="pic" sz="quarter" idx="12" hasCustomPrompt="1"/>
          </p:nvPr>
        </p:nvSpPr>
        <p:spPr>
          <a:xfrm>
            <a:off x="689314" y="564120"/>
            <a:ext cx="4526481" cy="5110797"/>
          </a:xfrm>
          <a:custGeom>
            <a:avLst/>
            <a:gdLst>
              <a:gd name="connsiteX0" fmla="*/ 3402101 w 6789306"/>
              <a:gd name="connsiteY0" fmla="*/ 0 h 7666264"/>
              <a:gd name="connsiteX1" fmla="*/ 3441765 w 6789306"/>
              <a:gd name="connsiteY1" fmla="*/ 1543 h 7666264"/>
              <a:gd name="connsiteX2" fmla="*/ 3481256 w 6789306"/>
              <a:gd name="connsiteY2" fmla="*/ 6020 h 7666264"/>
              <a:gd name="connsiteX3" fmla="*/ 3520403 w 6789306"/>
              <a:gd name="connsiteY3" fmla="*/ 13430 h 7666264"/>
              <a:gd name="connsiteX4" fmla="*/ 3559040 w 6789306"/>
              <a:gd name="connsiteY4" fmla="*/ 23772 h 7666264"/>
              <a:gd name="connsiteX5" fmla="*/ 3596998 w 6789306"/>
              <a:gd name="connsiteY5" fmla="*/ 37045 h 7666264"/>
              <a:gd name="connsiteX6" fmla="*/ 3634107 w 6789306"/>
              <a:gd name="connsiteY6" fmla="*/ 53251 h 7666264"/>
              <a:gd name="connsiteX7" fmla="*/ 3670201 w 6789306"/>
              <a:gd name="connsiteY7" fmla="*/ 72387 h 7666264"/>
              <a:gd name="connsiteX8" fmla="*/ 6521982 w 6789306"/>
              <a:gd name="connsiteY8" fmla="*/ 1726296 h 7666264"/>
              <a:gd name="connsiteX9" fmla="*/ 6556516 w 6789306"/>
              <a:gd name="connsiteY9" fmla="*/ 1748117 h 7666264"/>
              <a:gd name="connsiteX10" fmla="*/ 6589010 w 6789306"/>
              <a:gd name="connsiteY10" fmla="*/ 1772276 h 7666264"/>
              <a:gd name="connsiteX11" fmla="*/ 6619382 w 6789306"/>
              <a:gd name="connsiteY11" fmla="*/ 1798628 h 7666264"/>
              <a:gd name="connsiteX12" fmla="*/ 6647546 w 6789306"/>
              <a:gd name="connsiteY12" fmla="*/ 1827026 h 7666264"/>
              <a:gd name="connsiteX13" fmla="*/ 6673418 w 6789306"/>
              <a:gd name="connsiteY13" fmla="*/ 1857324 h 7666264"/>
              <a:gd name="connsiteX14" fmla="*/ 6696916 w 6789306"/>
              <a:gd name="connsiteY14" fmla="*/ 1889376 h 7666264"/>
              <a:gd name="connsiteX15" fmla="*/ 6717954 w 6789306"/>
              <a:gd name="connsiteY15" fmla="*/ 1923036 h 7666264"/>
              <a:gd name="connsiteX16" fmla="*/ 6736448 w 6789306"/>
              <a:gd name="connsiteY16" fmla="*/ 1958157 h 7666264"/>
              <a:gd name="connsiteX17" fmla="*/ 6752316 w 6789306"/>
              <a:gd name="connsiteY17" fmla="*/ 1994595 h 7666264"/>
              <a:gd name="connsiteX18" fmla="*/ 6765472 w 6789306"/>
              <a:gd name="connsiteY18" fmla="*/ 2032202 h 7666264"/>
              <a:gd name="connsiteX19" fmla="*/ 6775834 w 6789306"/>
              <a:gd name="connsiteY19" fmla="*/ 2070833 h 7666264"/>
              <a:gd name="connsiteX20" fmla="*/ 6783316 w 6789306"/>
              <a:gd name="connsiteY20" fmla="*/ 2110342 h 7666264"/>
              <a:gd name="connsiteX21" fmla="*/ 6787834 w 6789306"/>
              <a:gd name="connsiteY21" fmla="*/ 2150584 h 7666264"/>
              <a:gd name="connsiteX22" fmla="*/ 6789306 w 6789306"/>
              <a:gd name="connsiteY22" fmla="*/ 2191410 h 7666264"/>
              <a:gd name="connsiteX23" fmla="*/ 6782880 w 6789306"/>
              <a:gd name="connsiteY23" fmla="*/ 5488075 h 7666264"/>
              <a:gd name="connsiteX24" fmla="*/ 6781248 w 6789306"/>
              <a:gd name="connsiteY24" fmla="*/ 5528896 h 7666264"/>
              <a:gd name="connsiteX25" fmla="*/ 6776572 w 6789306"/>
              <a:gd name="connsiteY25" fmla="*/ 5569119 h 7666264"/>
              <a:gd name="connsiteX26" fmla="*/ 6768936 w 6789306"/>
              <a:gd name="connsiteY26" fmla="*/ 5608599 h 7666264"/>
              <a:gd name="connsiteX27" fmla="*/ 6758424 w 6789306"/>
              <a:gd name="connsiteY27" fmla="*/ 5647190 h 7666264"/>
              <a:gd name="connsiteX28" fmla="*/ 6745122 w 6789306"/>
              <a:gd name="connsiteY28" fmla="*/ 5684746 h 7666264"/>
              <a:gd name="connsiteX29" fmla="*/ 6729112 w 6789306"/>
              <a:gd name="connsiteY29" fmla="*/ 5721122 h 7666264"/>
              <a:gd name="connsiteX30" fmla="*/ 6710480 w 6789306"/>
              <a:gd name="connsiteY30" fmla="*/ 5756172 h 7666264"/>
              <a:gd name="connsiteX31" fmla="*/ 6689312 w 6789306"/>
              <a:gd name="connsiteY31" fmla="*/ 5789750 h 7666264"/>
              <a:gd name="connsiteX32" fmla="*/ 6665690 w 6789306"/>
              <a:gd name="connsiteY32" fmla="*/ 5821710 h 7666264"/>
              <a:gd name="connsiteX33" fmla="*/ 6639700 w 6789306"/>
              <a:gd name="connsiteY33" fmla="*/ 5851907 h 7666264"/>
              <a:gd name="connsiteX34" fmla="*/ 6611424 w 6789306"/>
              <a:gd name="connsiteY34" fmla="*/ 5880196 h 7666264"/>
              <a:gd name="connsiteX35" fmla="*/ 6580950 w 6789306"/>
              <a:gd name="connsiteY35" fmla="*/ 5906429 h 7666264"/>
              <a:gd name="connsiteX36" fmla="*/ 6548362 w 6789306"/>
              <a:gd name="connsiteY36" fmla="*/ 5930462 h 7666264"/>
              <a:gd name="connsiteX37" fmla="*/ 6513742 w 6789306"/>
              <a:gd name="connsiteY37" fmla="*/ 5952149 h 7666264"/>
              <a:gd name="connsiteX38" fmla="*/ 3655526 w 6789306"/>
              <a:gd name="connsiteY38" fmla="*/ 7594914 h 7666264"/>
              <a:gd name="connsiteX39" fmla="*/ 3619360 w 6789306"/>
              <a:gd name="connsiteY39" fmla="*/ 7613912 h 7666264"/>
              <a:gd name="connsiteX40" fmla="*/ 3582189 w 6789306"/>
              <a:gd name="connsiteY40" fmla="*/ 7629974 h 7666264"/>
              <a:gd name="connsiteX41" fmla="*/ 3544183 w 6789306"/>
              <a:gd name="connsiteY41" fmla="*/ 7643100 h 7666264"/>
              <a:gd name="connsiteX42" fmla="*/ 3505507 w 6789306"/>
              <a:gd name="connsiteY42" fmla="*/ 7653293 h 7666264"/>
              <a:gd name="connsiteX43" fmla="*/ 3466332 w 6789306"/>
              <a:gd name="connsiteY43" fmla="*/ 7660550 h 7666264"/>
              <a:gd name="connsiteX44" fmla="*/ 3426825 w 6789306"/>
              <a:gd name="connsiteY44" fmla="*/ 7664874 h 7666264"/>
              <a:gd name="connsiteX45" fmla="*/ 3387156 w 6789306"/>
              <a:gd name="connsiteY45" fmla="*/ 7666264 h 7666264"/>
              <a:gd name="connsiteX46" fmla="*/ 3347492 w 6789306"/>
              <a:gd name="connsiteY46" fmla="*/ 7664720 h 7666264"/>
              <a:gd name="connsiteX47" fmla="*/ 3308003 w 6789306"/>
              <a:gd name="connsiteY47" fmla="*/ 7660242 h 7666264"/>
              <a:gd name="connsiteX48" fmla="*/ 3268856 w 6789306"/>
              <a:gd name="connsiteY48" fmla="*/ 7652832 h 7666264"/>
              <a:gd name="connsiteX49" fmla="*/ 3230220 w 6789306"/>
              <a:gd name="connsiteY49" fmla="*/ 7642488 h 7666264"/>
              <a:gd name="connsiteX50" fmla="*/ 3192264 w 6789306"/>
              <a:gd name="connsiteY50" fmla="*/ 7629213 h 7666264"/>
              <a:gd name="connsiteX51" fmla="*/ 3155156 w 6789306"/>
              <a:gd name="connsiteY51" fmla="*/ 7613005 h 7666264"/>
              <a:gd name="connsiteX52" fmla="*/ 3119063 w 6789306"/>
              <a:gd name="connsiteY52" fmla="*/ 7593866 h 7666264"/>
              <a:gd name="connsiteX53" fmla="*/ 267324 w 6789306"/>
              <a:gd name="connsiteY53" fmla="*/ 5940058 h 7666264"/>
              <a:gd name="connsiteX54" fmla="*/ 232788 w 6789306"/>
              <a:gd name="connsiteY54" fmla="*/ 5918236 h 7666264"/>
              <a:gd name="connsiteX55" fmla="*/ 200293 w 6789306"/>
              <a:gd name="connsiteY55" fmla="*/ 5894076 h 7666264"/>
              <a:gd name="connsiteX56" fmla="*/ 169922 w 6789306"/>
              <a:gd name="connsiteY56" fmla="*/ 5867724 h 7666264"/>
              <a:gd name="connsiteX57" fmla="*/ 141757 w 6789306"/>
              <a:gd name="connsiteY57" fmla="*/ 5839326 h 7666264"/>
              <a:gd name="connsiteX58" fmla="*/ 115884 w 6789306"/>
              <a:gd name="connsiteY58" fmla="*/ 5809028 h 7666264"/>
              <a:gd name="connsiteX59" fmla="*/ 92388 w 6789306"/>
              <a:gd name="connsiteY59" fmla="*/ 5776975 h 7666264"/>
              <a:gd name="connsiteX60" fmla="*/ 71350 w 6789306"/>
              <a:gd name="connsiteY60" fmla="*/ 5743315 h 7666264"/>
              <a:gd name="connsiteX61" fmla="*/ 52856 w 6789306"/>
              <a:gd name="connsiteY61" fmla="*/ 5708193 h 7666264"/>
              <a:gd name="connsiteX62" fmla="*/ 36989 w 6789306"/>
              <a:gd name="connsiteY62" fmla="*/ 5671755 h 7666264"/>
              <a:gd name="connsiteX63" fmla="*/ 23834 w 6789306"/>
              <a:gd name="connsiteY63" fmla="*/ 5634148 h 7666264"/>
              <a:gd name="connsiteX64" fmla="*/ 13472 w 6789306"/>
              <a:gd name="connsiteY64" fmla="*/ 5595517 h 7666264"/>
              <a:gd name="connsiteX65" fmla="*/ 5990 w 6789306"/>
              <a:gd name="connsiteY65" fmla="*/ 5556009 h 7666264"/>
              <a:gd name="connsiteX66" fmla="*/ 1472 w 6789306"/>
              <a:gd name="connsiteY66" fmla="*/ 5515769 h 7666264"/>
              <a:gd name="connsiteX67" fmla="*/ 0 w 6789306"/>
              <a:gd name="connsiteY67" fmla="*/ 5474944 h 7666264"/>
              <a:gd name="connsiteX68" fmla="*/ 6376 w 6789306"/>
              <a:gd name="connsiteY68" fmla="*/ 2178186 h 7666264"/>
              <a:gd name="connsiteX69" fmla="*/ 8008 w 6789306"/>
              <a:gd name="connsiteY69" fmla="*/ 2137365 h 7666264"/>
              <a:gd name="connsiteX70" fmla="*/ 12684 w 6789306"/>
              <a:gd name="connsiteY70" fmla="*/ 2097142 h 7666264"/>
              <a:gd name="connsiteX71" fmla="*/ 20320 w 6789306"/>
              <a:gd name="connsiteY71" fmla="*/ 2057662 h 7666264"/>
              <a:gd name="connsiteX72" fmla="*/ 30832 w 6789306"/>
              <a:gd name="connsiteY72" fmla="*/ 2019071 h 7666264"/>
              <a:gd name="connsiteX73" fmla="*/ 44135 w 6789306"/>
              <a:gd name="connsiteY73" fmla="*/ 1981515 h 7666264"/>
              <a:gd name="connsiteX74" fmla="*/ 60144 w 6789306"/>
              <a:gd name="connsiteY74" fmla="*/ 1945139 h 7666264"/>
              <a:gd name="connsiteX75" fmla="*/ 78775 w 6789306"/>
              <a:gd name="connsiteY75" fmla="*/ 1910089 h 7666264"/>
              <a:gd name="connsiteX76" fmla="*/ 99944 w 6789306"/>
              <a:gd name="connsiteY76" fmla="*/ 1876512 h 7666264"/>
              <a:gd name="connsiteX77" fmla="*/ 123566 w 6789306"/>
              <a:gd name="connsiteY77" fmla="*/ 1844551 h 7666264"/>
              <a:gd name="connsiteX78" fmla="*/ 149557 w 6789306"/>
              <a:gd name="connsiteY78" fmla="*/ 1814354 h 7666264"/>
              <a:gd name="connsiteX79" fmla="*/ 177831 w 6789306"/>
              <a:gd name="connsiteY79" fmla="*/ 1786065 h 7666264"/>
              <a:gd name="connsiteX80" fmla="*/ 208306 w 6789306"/>
              <a:gd name="connsiteY80" fmla="*/ 1759832 h 7666264"/>
              <a:gd name="connsiteX81" fmla="*/ 240894 w 6789306"/>
              <a:gd name="connsiteY81" fmla="*/ 1735799 h 7666264"/>
              <a:gd name="connsiteX82" fmla="*/ 275514 w 6789306"/>
              <a:gd name="connsiteY82" fmla="*/ 1714112 h 7666264"/>
              <a:gd name="connsiteX83" fmla="*/ 3133730 w 6789306"/>
              <a:gd name="connsiteY83" fmla="*/ 71347 h 7666264"/>
              <a:gd name="connsiteX84" fmla="*/ 3169896 w 6789306"/>
              <a:gd name="connsiteY84" fmla="*/ 52350 h 7666264"/>
              <a:gd name="connsiteX85" fmla="*/ 3207066 w 6789306"/>
              <a:gd name="connsiteY85" fmla="*/ 36287 h 7666264"/>
              <a:gd name="connsiteX86" fmla="*/ 3245074 w 6789306"/>
              <a:gd name="connsiteY86" fmla="*/ 23161 h 7666264"/>
              <a:gd name="connsiteX87" fmla="*/ 3283750 w 6789306"/>
              <a:gd name="connsiteY87" fmla="*/ 12970 h 7666264"/>
              <a:gd name="connsiteX88" fmla="*/ 3322925 w 6789306"/>
              <a:gd name="connsiteY88" fmla="*/ 5712 h 7666264"/>
              <a:gd name="connsiteX89" fmla="*/ 3362432 w 6789306"/>
              <a:gd name="connsiteY89" fmla="*/ 1388 h 766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789306" h="7666264">
                <a:moveTo>
                  <a:pt x="3402101" y="0"/>
                </a:moveTo>
                <a:lnTo>
                  <a:pt x="3441765" y="1543"/>
                </a:lnTo>
                <a:lnTo>
                  <a:pt x="3481256" y="6020"/>
                </a:lnTo>
                <a:lnTo>
                  <a:pt x="3520403" y="13430"/>
                </a:lnTo>
                <a:lnTo>
                  <a:pt x="3559040" y="23772"/>
                </a:lnTo>
                <a:lnTo>
                  <a:pt x="3596998" y="37045"/>
                </a:lnTo>
                <a:lnTo>
                  <a:pt x="3634107" y="53251"/>
                </a:lnTo>
                <a:lnTo>
                  <a:pt x="3670201" y="72387"/>
                </a:lnTo>
                <a:lnTo>
                  <a:pt x="6521982" y="1726296"/>
                </a:lnTo>
                <a:lnTo>
                  <a:pt x="6556516" y="1748117"/>
                </a:lnTo>
                <a:lnTo>
                  <a:pt x="6589010" y="1772276"/>
                </a:lnTo>
                <a:lnTo>
                  <a:pt x="6619382" y="1798628"/>
                </a:lnTo>
                <a:lnTo>
                  <a:pt x="6647546" y="1827026"/>
                </a:lnTo>
                <a:lnTo>
                  <a:pt x="6673418" y="1857324"/>
                </a:lnTo>
                <a:lnTo>
                  <a:pt x="6696916" y="1889376"/>
                </a:lnTo>
                <a:lnTo>
                  <a:pt x="6717954" y="1923036"/>
                </a:lnTo>
                <a:lnTo>
                  <a:pt x="6736448" y="1958157"/>
                </a:lnTo>
                <a:lnTo>
                  <a:pt x="6752316" y="1994595"/>
                </a:lnTo>
                <a:lnTo>
                  <a:pt x="6765472" y="2032202"/>
                </a:lnTo>
                <a:lnTo>
                  <a:pt x="6775834" y="2070833"/>
                </a:lnTo>
                <a:lnTo>
                  <a:pt x="6783316" y="2110342"/>
                </a:lnTo>
                <a:lnTo>
                  <a:pt x="6787834" y="2150584"/>
                </a:lnTo>
                <a:lnTo>
                  <a:pt x="6789306" y="2191410"/>
                </a:lnTo>
                <a:lnTo>
                  <a:pt x="6782880" y="5488075"/>
                </a:lnTo>
                <a:lnTo>
                  <a:pt x="6781248" y="5528896"/>
                </a:lnTo>
                <a:lnTo>
                  <a:pt x="6776572" y="5569119"/>
                </a:lnTo>
                <a:lnTo>
                  <a:pt x="6768936" y="5608599"/>
                </a:lnTo>
                <a:lnTo>
                  <a:pt x="6758424" y="5647190"/>
                </a:lnTo>
                <a:lnTo>
                  <a:pt x="6745122" y="5684746"/>
                </a:lnTo>
                <a:lnTo>
                  <a:pt x="6729112" y="5721122"/>
                </a:lnTo>
                <a:lnTo>
                  <a:pt x="6710480" y="5756172"/>
                </a:lnTo>
                <a:lnTo>
                  <a:pt x="6689312" y="5789750"/>
                </a:lnTo>
                <a:lnTo>
                  <a:pt x="6665690" y="5821710"/>
                </a:lnTo>
                <a:lnTo>
                  <a:pt x="6639700" y="5851907"/>
                </a:lnTo>
                <a:lnTo>
                  <a:pt x="6611424" y="5880196"/>
                </a:lnTo>
                <a:lnTo>
                  <a:pt x="6580950" y="5906429"/>
                </a:lnTo>
                <a:lnTo>
                  <a:pt x="6548362" y="5930462"/>
                </a:lnTo>
                <a:lnTo>
                  <a:pt x="6513742" y="5952149"/>
                </a:lnTo>
                <a:lnTo>
                  <a:pt x="3655526" y="7594914"/>
                </a:lnTo>
                <a:lnTo>
                  <a:pt x="3619360" y="7613912"/>
                </a:lnTo>
                <a:lnTo>
                  <a:pt x="3582189" y="7629974"/>
                </a:lnTo>
                <a:lnTo>
                  <a:pt x="3544183" y="7643100"/>
                </a:lnTo>
                <a:lnTo>
                  <a:pt x="3505507" y="7653293"/>
                </a:lnTo>
                <a:lnTo>
                  <a:pt x="3466332" y="7660550"/>
                </a:lnTo>
                <a:lnTo>
                  <a:pt x="3426825" y="7664874"/>
                </a:lnTo>
                <a:lnTo>
                  <a:pt x="3387156" y="7666264"/>
                </a:lnTo>
                <a:lnTo>
                  <a:pt x="3347492" y="7664720"/>
                </a:lnTo>
                <a:lnTo>
                  <a:pt x="3308003" y="7660242"/>
                </a:lnTo>
                <a:lnTo>
                  <a:pt x="3268856" y="7652832"/>
                </a:lnTo>
                <a:lnTo>
                  <a:pt x="3230220" y="7642488"/>
                </a:lnTo>
                <a:lnTo>
                  <a:pt x="3192264" y="7629213"/>
                </a:lnTo>
                <a:lnTo>
                  <a:pt x="3155156" y="7613005"/>
                </a:lnTo>
                <a:lnTo>
                  <a:pt x="3119063" y="7593866"/>
                </a:lnTo>
                <a:lnTo>
                  <a:pt x="267324" y="5940058"/>
                </a:lnTo>
                <a:lnTo>
                  <a:pt x="232788" y="5918236"/>
                </a:lnTo>
                <a:lnTo>
                  <a:pt x="200293" y="5894076"/>
                </a:lnTo>
                <a:lnTo>
                  <a:pt x="169922" y="5867724"/>
                </a:lnTo>
                <a:lnTo>
                  <a:pt x="141757" y="5839326"/>
                </a:lnTo>
                <a:lnTo>
                  <a:pt x="115884" y="5809028"/>
                </a:lnTo>
                <a:lnTo>
                  <a:pt x="92388" y="5776975"/>
                </a:lnTo>
                <a:lnTo>
                  <a:pt x="71350" y="5743315"/>
                </a:lnTo>
                <a:lnTo>
                  <a:pt x="52856" y="5708193"/>
                </a:lnTo>
                <a:lnTo>
                  <a:pt x="36989" y="5671755"/>
                </a:lnTo>
                <a:lnTo>
                  <a:pt x="23834" y="5634148"/>
                </a:lnTo>
                <a:lnTo>
                  <a:pt x="13472" y="5595517"/>
                </a:lnTo>
                <a:lnTo>
                  <a:pt x="5990" y="5556009"/>
                </a:lnTo>
                <a:lnTo>
                  <a:pt x="1472" y="5515769"/>
                </a:lnTo>
                <a:lnTo>
                  <a:pt x="0" y="5474944"/>
                </a:lnTo>
                <a:lnTo>
                  <a:pt x="6376" y="2178186"/>
                </a:lnTo>
                <a:lnTo>
                  <a:pt x="8008" y="2137365"/>
                </a:lnTo>
                <a:lnTo>
                  <a:pt x="12684" y="2097142"/>
                </a:lnTo>
                <a:lnTo>
                  <a:pt x="20320" y="2057662"/>
                </a:lnTo>
                <a:lnTo>
                  <a:pt x="30832" y="2019071"/>
                </a:lnTo>
                <a:lnTo>
                  <a:pt x="44135" y="1981515"/>
                </a:lnTo>
                <a:lnTo>
                  <a:pt x="60144" y="1945139"/>
                </a:lnTo>
                <a:lnTo>
                  <a:pt x="78775" y="1910089"/>
                </a:lnTo>
                <a:lnTo>
                  <a:pt x="99944" y="1876512"/>
                </a:lnTo>
                <a:lnTo>
                  <a:pt x="123566" y="1844551"/>
                </a:lnTo>
                <a:lnTo>
                  <a:pt x="149557" y="1814354"/>
                </a:lnTo>
                <a:lnTo>
                  <a:pt x="177831" y="1786065"/>
                </a:lnTo>
                <a:lnTo>
                  <a:pt x="208306" y="1759832"/>
                </a:lnTo>
                <a:lnTo>
                  <a:pt x="240894" y="1735799"/>
                </a:lnTo>
                <a:lnTo>
                  <a:pt x="275514" y="1714112"/>
                </a:lnTo>
                <a:lnTo>
                  <a:pt x="3133730" y="71347"/>
                </a:lnTo>
                <a:lnTo>
                  <a:pt x="3169896" y="52350"/>
                </a:lnTo>
                <a:lnTo>
                  <a:pt x="3207066" y="36287"/>
                </a:lnTo>
                <a:lnTo>
                  <a:pt x="3245074" y="23161"/>
                </a:lnTo>
                <a:lnTo>
                  <a:pt x="3283750" y="12970"/>
                </a:lnTo>
                <a:lnTo>
                  <a:pt x="3322925" y="5712"/>
                </a:lnTo>
                <a:lnTo>
                  <a:pt x="3362432" y="1388"/>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sp>
        <p:nvSpPr>
          <p:cNvPr id="15" name="object 3">
            <a:extLst>
              <a:ext uri="{FF2B5EF4-FFF2-40B4-BE49-F238E27FC236}">
                <a16:creationId xmlns:a16="http://schemas.microsoft.com/office/drawing/2014/main" id="{E6BC2685-2D44-6A4D-0020-B4797CB308F0}"/>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pic>
        <p:nvPicPr>
          <p:cNvPr id="16" name="Graphic 15">
            <a:extLst>
              <a:ext uri="{FF2B5EF4-FFF2-40B4-BE49-F238E27FC236}">
                <a16:creationId xmlns:a16="http://schemas.microsoft.com/office/drawing/2014/main" id="{5ABAB043-9263-C33C-D471-8A1806DE4EAA}"/>
              </a:ext>
            </a:extLst>
          </p:cNvPr>
          <p:cNvPicPr>
            <a:picLocks noChangeAspect="1"/>
          </p:cNvPicPr>
          <p:nvPr userDrawn="1"/>
        </p:nvPicPr>
        <p:blipFill rotWithShape="1">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b="38254"/>
          <a:stretch/>
        </p:blipFill>
        <p:spPr>
          <a:xfrm>
            <a:off x="229219" y="6171581"/>
            <a:ext cx="1232162" cy="445754"/>
          </a:xfrm>
          <a:prstGeom prst="rect">
            <a:avLst/>
          </a:prstGeom>
        </p:spPr>
      </p:pic>
      <p:sp>
        <p:nvSpPr>
          <p:cNvPr id="12" name="Text Placeholder 134">
            <a:extLst>
              <a:ext uri="{FF2B5EF4-FFF2-40B4-BE49-F238E27FC236}">
                <a16:creationId xmlns:a16="http://schemas.microsoft.com/office/drawing/2014/main" id="{78C27DBC-74FE-329E-727C-918B23E8CD65}"/>
              </a:ext>
            </a:extLst>
          </p:cNvPr>
          <p:cNvSpPr>
            <a:spLocks noGrp="1"/>
          </p:cNvSpPr>
          <p:nvPr>
            <p:ph type="body" sz="quarter" idx="14" hasCustomPrompt="1"/>
          </p:nvPr>
        </p:nvSpPr>
        <p:spPr>
          <a:xfrm>
            <a:off x="5969195" y="1266632"/>
            <a:ext cx="4135335"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pic>
        <p:nvPicPr>
          <p:cNvPr id="6" name="Graphic 5">
            <a:extLst>
              <a:ext uri="{FF2B5EF4-FFF2-40B4-BE49-F238E27FC236}">
                <a16:creationId xmlns:a16="http://schemas.microsoft.com/office/drawing/2014/main" id="{3517A741-3329-CD23-5E26-3930E6323990}"/>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t="22500" r="28064"/>
          <a:stretch/>
        </p:blipFill>
        <p:spPr>
          <a:xfrm>
            <a:off x="8893416" y="0"/>
            <a:ext cx="3298584" cy="4659538"/>
          </a:xfrm>
          <a:prstGeom prst="rect">
            <a:avLst/>
          </a:prstGeom>
        </p:spPr>
      </p:pic>
      <p:sp>
        <p:nvSpPr>
          <p:cNvPr id="2" name="Text Placeholder 134">
            <a:extLst>
              <a:ext uri="{FF2B5EF4-FFF2-40B4-BE49-F238E27FC236}">
                <a16:creationId xmlns:a16="http://schemas.microsoft.com/office/drawing/2014/main" id="{EBB03EDC-5BFE-B063-C7B9-ABB6BD39CABF}"/>
              </a:ext>
            </a:extLst>
          </p:cNvPr>
          <p:cNvSpPr>
            <a:spLocks noGrp="1"/>
          </p:cNvSpPr>
          <p:nvPr>
            <p:ph type="body" sz="quarter" idx="13" hasCustomPrompt="1"/>
          </p:nvPr>
        </p:nvSpPr>
        <p:spPr>
          <a:xfrm>
            <a:off x="5969195" y="2221381"/>
            <a:ext cx="5218749" cy="4137638"/>
          </a:xfrm>
          <a:prstGeom prst="rect">
            <a:avLst/>
          </a:prstGeom>
        </p:spPr>
        <p:txBody>
          <a:bodyPr/>
          <a:lstStyle>
            <a:lvl1pPr>
              <a:defRPr sz="2426"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Tree>
    <p:extLst>
      <p:ext uri="{BB962C8B-B14F-4D97-AF65-F5344CB8AC3E}">
        <p14:creationId xmlns:p14="http://schemas.microsoft.com/office/powerpoint/2010/main" val="2485735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page long column">
    <p:spTree>
      <p:nvGrpSpPr>
        <p:cNvPr id="1" name=""/>
        <p:cNvGrpSpPr/>
        <p:nvPr/>
      </p:nvGrpSpPr>
      <p:grpSpPr>
        <a:xfrm>
          <a:off x="0" y="0"/>
          <a:ext cx="0" cy="0"/>
          <a:chOff x="0" y="0"/>
          <a:chExt cx="0" cy="0"/>
        </a:xfrm>
      </p:grpSpPr>
      <p:sp>
        <p:nvSpPr>
          <p:cNvPr id="20" name="object 3">
            <a:extLst>
              <a:ext uri="{FF2B5EF4-FFF2-40B4-BE49-F238E27FC236}">
                <a16:creationId xmlns:a16="http://schemas.microsoft.com/office/drawing/2014/main" id="{058863F9-D66B-19FE-9659-E286871EB6B3}"/>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sp>
        <p:nvSpPr>
          <p:cNvPr id="18" name="Text Placeholder 134">
            <a:extLst>
              <a:ext uri="{FF2B5EF4-FFF2-40B4-BE49-F238E27FC236}">
                <a16:creationId xmlns:a16="http://schemas.microsoft.com/office/drawing/2014/main" id="{AE3EBF62-F7D8-A61C-1B53-901C51B7FEF5}"/>
              </a:ext>
            </a:extLst>
          </p:cNvPr>
          <p:cNvSpPr>
            <a:spLocks noGrp="1"/>
          </p:cNvSpPr>
          <p:nvPr>
            <p:ph type="body" sz="quarter" idx="12" hasCustomPrompt="1"/>
          </p:nvPr>
        </p:nvSpPr>
        <p:spPr>
          <a:xfrm>
            <a:off x="1267501" y="2221380"/>
            <a:ext cx="8201902"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19" name="Text Placeholder 134">
            <a:extLst>
              <a:ext uri="{FF2B5EF4-FFF2-40B4-BE49-F238E27FC236}">
                <a16:creationId xmlns:a16="http://schemas.microsoft.com/office/drawing/2014/main" id="{44D5E909-9BB9-327B-3D39-95694A834D74}"/>
              </a:ext>
            </a:extLst>
          </p:cNvPr>
          <p:cNvSpPr>
            <a:spLocks noGrp="1"/>
          </p:cNvSpPr>
          <p:nvPr>
            <p:ph type="body" sz="quarter" idx="13" hasCustomPrompt="1"/>
          </p:nvPr>
        </p:nvSpPr>
        <p:spPr>
          <a:xfrm>
            <a:off x="1264407" y="2783395"/>
            <a:ext cx="8201902"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pic>
        <p:nvPicPr>
          <p:cNvPr id="21" name="Graphic 20">
            <a:extLst>
              <a:ext uri="{FF2B5EF4-FFF2-40B4-BE49-F238E27FC236}">
                <a16:creationId xmlns:a16="http://schemas.microsoft.com/office/drawing/2014/main" id="{B84D65BA-1D1F-C854-55EE-0E31FC03A542}"/>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b="38254"/>
          <a:stretch/>
        </p:blipFill>
        <p:spPr>
          <a:xfrm>
            <a:off x="229219" y="6171581"/>
            <a:ext cx="1232162" cy="445754"/>
          </a:xfrm>
          <a:prstGeom prst="rect">
            <a:avLst/>
          </a:prstGeom>
        </p:spPr>
      </p:pic>
      <p:sp>
        <p:nvSpPr>
          <p:cNvPr id="2" name="Text Placeholder 134">
            <a:extLst>
              <a:ext uri="{FF2B5EF4-FFF2-40B4-BE49-F238E27FC236}">
                <a16:creationId xmlns:a16="http://schemas.microsoft.com/office/drawing/2014/main" id="{200DDC93-0F95-B9DC-25C0-1A069AD7985C}"/>
              </a:ext>
            </a:extLst>
          </p:cNvPr>
          <p:cNvSpPr>
            <a:spLocks noGrp="1"/>
          </p:cNvSpPr>
          <p:nvPr>
            <p:ph type="body" sz="quarter" idx="11" hasCustomPrompt="1"/>
          </p:nvPr>
        </p:nvSpPr>
        <p:spPr>
          <a:xfrm>
            <a:off x="1255674" y="1266632"/>
            <a:ext cx="8201902"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pic>
        <p:nvPicPr>
          <p:cNvPr id="3" name="Graphic 2">
            <a:extLst>
              <a:ext uri="{FF2B5EF4-FFF2-40B4-BE49-F238E27FC236}">
                <a16:creationId xmlns:a16="http://schemas.microsoft.com/office/drawing/2014/main" id="{6F5BDFD3-7F22-C2FD-35C2-5D7759F54CB2}"/>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22500" r="28064"/>
          <a:stretch/>
        </p:blipFill>
        <p:spPr>
          <a:xfrm>
            <a:off x="8893416" y="0"/>
            <a:ext cx="3298584" cy="4659538"/>
          </a:xfrm>
          <a:prstGeom prst="rect">
            <a:avLst/>
          </a:prstGeom>
        </p:spPr>
      </p:pic>
    </p:spTree>
    <p:extLst>
      <p:ext uri="{BB962C8B-B14F-4D97-AF65-F5344CB8AC3E}">
        <p14:creationId xmlns:p14="http://schemas.microsoft.com/office/powerpoint/2010/main" val="20939444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page long column 2">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EE8E4AD7-82E1-86B9-07C5-840C87C0D570}"/>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pic>
        <p:nvPicPr>
          <p:cNvPr id="8" name="Graphic 7">
            <a:extLst>
              <a:ext uri="{FF2B5EF4-FFF2-40B4-BE49-F238E27FC236}">
                <a16:creationId xmlns:a16="http://schemas.microsoft.com/office/drawing/2014/main" id="{A9366B25-1F35-FE66-B72F-0BED3CDD9276}"/>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b="38254"/>
          <a:stretch/>
        </p:blipFill>
        <p:spPr>
          <a:xfrm>
            <a:off x="229219" y="6171581"/>
            <a:ext cx="1232162" cy="445754"/>
          </a:xfrm>
          <a:prstGeom prst="rect">
            <a:avLst/>
          </a:prstGeom>
        </p:spPr>
      </p:pic>
      <p:sp>
        <p:nvSpPr>
          <p:cNvPr id="4" name="Text Placeholder 134">
            <a:extLst>
              <a:ext uri="{FF2B5EF4-FFF2-40B4-BE49-F238E27FC236}">
                <a16:creationId xmlns:a16="http://schemas.microsoft.com/office/drawing/2014/main" id="{779EFA97-62C2-AB37-6AA7-F1846EA82389}"/>
              </a:ext>
            </a:extLst>
          </p:cNvPr>
          <p:cNvSpPr>
            <a:spLocks noGrp="1"/>
          </p:cNvSpPr>
          <p:nvPr>
            <p:ph type="body" sz="quarter" idx="12" hasCustomPrompt="1"/>
          </p:nvPr>
        </p:nvSpPr>
        <p:spPr>
          <a:xfrm>
            <a:off x="1267501" y="2221380"/>
            <a:ext cx="8201902"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5" name="Text Placeholder 134">
            <a:extLst>
              <a:ext uri="{FF2B5EF4-FFF2-40B4-BE49-F238E27FC236}">
                <a16:creationId xmlns:a16="http://schemas.microsoft.com/office/drawing/2014/main" id="{A5C6292C-94BF-ED40-E233-9CFEDE325602}"/>
              </a:ext>
            </a:extLst>
          </p:cNvPr>
          <p:cNvSpPr>
            <a:spLocks noGrp="1"/>
          </p:cNvSpPr>
          <p:nvPr>
            <p:ph type="body" sz="quarter" idx="13" hasCustomPrompt="1"/>
          </p:nvPr>
        </p:nvSpPr>
        <p:spPr>
          <a:xfrm>
            <a:off x="1264407" y="2783395"/>
            <a:ext cx="8201902"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
        <p:nvSpPr>
          <p:cNvPr id="6" name="Text Placeholder 134">
            <a:extLst>
              <a:ext uri="{FF2B5EF4-FFF2-40B4-BE49-F238E27FC236}">
                <a16:creationId xmlns:a16="http://schemas.microsoft.com/office/drawing/2014/main" id="{20DD3738-B933-EE7B-3445-62C5322DD5A2}"/>
              </a:ext>
            </a:extLst>
          </p:cNvPr>
          <p:cNvSpPr>
            <a:spLocks noGrp="1"/>
          </p:cNvSpPr>
          <p:nvPr>
            <p:ph type="body" sz="quarter" idx="11" hasCustomPrompt="1"/>
          </p:nvPr>
        </p:nvSpPr>
        <p:spPr>
          <a:xfrm>
            <a:off x="1255674" y="1266632"/>
            <a:ext cx="8201902"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pic>
        <p:nvPicPr>
          <p:cNvPr id="9" name="Graphic 8">
            <a:extLst>
              <a:ext uri="{FF2B5EF4-FFF2-40B4-BE49-F238E27FC236}">
                <a16:creationId xmlns:a16="http://schemas.microsoft.com/office/drawing/2014/main" id="{D172D2CD-E6EF-9F18-DF57-E23F84B6E632}"/>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36061" r="26706" b="-3850"/>
          <a:stretch/>
        </p:blipFill>
        <p:spPr>
          <a:xfrm>
            <a:off x="8730027" y="0"/>
            <a:ext cx="3461973" cy="3567623"/>
          </a:xfrm>
          <a:prstGeom prst="rect">
            <a:avLst/>
          </a:prstGeom>
        </p:spPr>
      </p:pic>
    </p:spTree>
    <p:extLst>
      <p:ext uri="{BB962C8B-B14F-4D97-AF65-F5344CB8AC3E}">
        <p14:creationId xmlns:p14="http://schemas.microsoft.com/office/powerpoint/2010/main" val="1552180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1"/>
        </a:solidFill>
        <a:effectLst/>
      </p:bgPr>
    </p:bg>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3AD0732B-73E0-2DEC-D5E4-CD9E8AE7A53A}"/>
              </a:ext>
            </a:extLst>
          </p:cNvPr>
          <p:cNvSpPr/>
          <p:nvPr userDrawn="1"/>
        </p:nvSpPr>
        <p:spPr>
          <a:xfrm>
            <a:off x="0" y="0"/>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5FBE"/>
          </a:solidFill>
        </p:spPr>
        <p:txBody>
          <a:bodyPr wrap="square" lIns="0" tIns="0" rIns="0" bIns="0" rtlCol="0"/>
          <a:lstStyle/>
          <a:p>
            <a:endParaRPr sz="1092" dirty="0"/>
          </a:p>
        </p:txBody>
      </p:sp>
      <p:sp>
        <p:nvSpPr>
          <p:cNvPr id="10" name="object 4">
            <a:extLst>
              <a:ext uri="{FF2B5EF4-FFF2-40B4-BE49-F238E27FC236}">
                <a16:creationId xmlns:a16="http://schemas.microsoft.com/office/drawing/2014/main" id="{3C3DFF8C-1EE7-25BA-6123-3D1A8AA59C17}"/>
              </a:ext>
            </a:extLst>
          </p:cNvPr>
          <p:cNvSpPr txBox="1"/>
          <p:nvPr userDrawn="1"/>
        </p:nvSpPr>
        <p:spPr>
          <a:xfrm>
            <a:off x="488926" y="6101249"/>
            <a:ext cx="2116084" cy="300925"/>
          </a:xfrm>
          <a:prstGeom prst="rect">
            <a:avLst/>
          </a:prstGeom>
        </p:spPr>
        <p:txBody>
          <a:bodyPr vert="horz" wrap="square" lIns="0" tIns="6931" rIns="0" bIns="0" rtlCol="0">
            <a:spAutoFit/>
          </a:bodyPr>
          <a:lstStyle/>
          <a:p>
            <a:pPr marL="7701">
              <a:lnSpc>
                <a:spcPct val="100000"/>
              </a:lnSpc>
              <a:spcBef>
                <a:spcPts val="55"/>
              </a:spcBef>
            </a:pPr>
            <a:r>
              <a:rPr sz="1910" b="1" spc="-12" dirty="0">
                <a:solidFill>
                  <a:srgbClr val="FFFFFF"/>
                </a:solidFill>
                <a:latin typeface="Arial"/>
                <a:cs typeface="Arial"/>
              </a:rPr>
              <a:t>gmcancer.org.uk</a:t>
            </a:r>
            <a:endParaRPr sz="1910" dirty="0">
              <a:latin typeface="Arial"/>
              <a:cs typeface="Arial"/>
            </a:endParaRPr>
          </a:p>
        </p:txBody>
      </p:sp>
      <p:grpSp>
        <p:nvGrpSpPr>
          <p:cNvPr id="12" name="object 6">
            <a:extLst>
              <a:ext uri="{FF2B5EF4-FFF2-40B4-BE49-F238E27FC236}">
                <a16:creationId xmlns:a16="http://schemas.microsoft.com/office/drawing/2014/main" id="{B53FAFE6-3C68-694D-4F4E-01BB7902D72D}"/>
              </a:ext>
            </a:extLst>
          </p:cNvPr>
          <p:cNvGrpSpPr/>
          <p:nvPr userDrawn="1"/>
        </p:nvGrpSpPr>
        <p:grpSpPr>
          <a:xfrm>
            <a:off x="6688994" y="0"/>
            <a:ext cx="5503344" cy="3423609"/>
            <a:chOff x="11029872" y="0"/>
            <a:chExt cx="9074785" cy="5645785"/>
          </a:xfrm>
        </p:grpSpPr>
        <p:sp>
          <p:nvSpPr>
            <p:cNvPr id="13" name="object 7">
              <a:extLst>
                <a:ext uri="{FF2B5EF4-FFF2-40B4-BE49-F238E27FC236}">
                  <a16:creationId xmlns:a16="http://schemas.microsoft.com/office/drawing/2014/main" id="{53811BCE-5D1C-86F2-6F1F-11B449E6C8DC}"/>
                </a:ext>
              </a:extLst>
            </p:cNvPr>
            <p:cNvSpPr/>
            <p:nvPr/>
          </p:nvSpPr>
          <p:spPr>
            <a:xfrm>
              <a:off x="15038408" y="0"/>
              <a:ext cx="5066030" cy="5645785"/>
            </a:xfrm>
            <a:custGeom>
              <a:avLst/>
              <a:gdLst/>
              <a:ahLst/>
              <a:cxnLst/>
              <a:rect l="l" t="t" r="r" b="b"/>
              <a:pathLst>
                <a:path w="5066030" h="5645785">
                  <a:moveTo>
                    <a:pt x="5065692" y="0"/>
                  </a:moveTo>
                  <a:lnTo>
                    <a:pt x="2155953" y="0"/>
                  </a:lnTo>
                  <a:lnTo>
                    <a:pt x="1775786" y="1403290"/>
                  </a:lnTo>
                  <a:lnTo>
                    <a:pt x="1759691" y="1451234"/>
                  </a:lnTo>
                  <a:lnTo>
                    <a:pt x="1738353" y="1496417"/>
                  </a:lnTo>
                  <a:lnTo>
                    <a:pt x="1712136" y="1538480"/>
                  </a:lnTo>
                  <a:lnTo>
                    <a:pt x="1681407" y="1577061"/>
                  </a:lnTo>
                  <a:lnTo>
                    <a:pt x="1646531" y="1611798"/>
                  </a:lnTo>
                  <a:lnTo>
                    <a:pt x="1607875" y="1642330"/>
                  </a:lnTo>
                  <a:lnTo>
                    <a:pt x="1565805" y="1668295"/>
                  </a:lnTo>
                  <a:lnTo>
                    <a:pt x="1520686" y="1689333"/>
                  </a:lnTo>
                  <a:lnTo>
                    <a:pt x="1472884" y="1705082"/>
                  </a:lnTo>
                  <a:lnTo>
                    <a:pt x="227278" y="2035418"/>
                  </a:lnTo>
                  <a:lnTo>
                    <a:pt x="6688" y="3213539"/>
                  </a:lnTo>
                  <a:lnTo>
                    <a:pt x="381" y="3263555"/>
                  </a:lnTo>
                  <a:lnTo>
                    <a:pt x="0" y="3313408"/>
                  </a:lnTo>
                  <a:lnTo>
                    <a:pt x="5371" y="3362611"/>
                  </a:lnTo>
                  <a:lnTo>
                    <a:pt x="16325" y="3410675"/>
                  </a:lnTo>
                  <a:lnTo>
                    <a:pt x="32689" y="3457113"/>
                  </a:lnTo>
                  <a:lnTo>
                    <a:pt x="54292" y="3501438"/>
                  </a:lnTo>
                  <a:lnTo>
                    <a:pt x="80962" y="3543161"/>
                  </a:lnTo>
                  <a:lnTo>
                    <a:pt x="112529" y="3581797"/>
                  </a:lnTo>
                  <a:lnTo>
                    <a:pt x="148819" y="3616856"/>
                  </a:lnTo>
                  <a:lnTo>
                    <a:pt x="2395850" y="5542881"/>
                  </a:lnTo>
                  <a:lnTo>
                    <a:pt x="2436006" y="5573395"/>
                  </a:lnTo>
                  <a:lnTo>
                    <a:pt x="2478953" y="5598660"/>
                  </a:lnTo>
                  <a:lnTo>
                    <a:pt x="2524190" y="5618591"/>
                  </a:lnTo>
                  <a:lnTo>
                    <a:pt x="2571215" y="5633102"/>
                  </a:lnTo>
                  <a:lnTo>
                    <a:pt x="2619528" y="5642108"/>
                  </a:lnTo>
                  <a:lnTo>
                    <a:pt x="2668626" y="5645522"/>
                  </a:lnTo>
                  <a:lnTo>
                    <a:pt x="2718008" y="5643260"/>
                  </a:lnTo>
                  <a:lnTo>
                    <a:pt x="2767173" y="5635235"/>
                  </a:lnTo>
                  <a:lnTo>
                    <a:pt x="2815618" y="5621361"/>
                  </a:lnTo>
                  <a:lnTo>
                    <a:pt x="5065692" y="4829266"/>
                  </a:lnTo>
                  <a:lnTo>
                    <a:pt x="5065692" y="0"/>
                  </a:lnTo>
                  <a:close/>
                </a:path>
              </a:pathLst>
            </a:custGeom>
            <a:solidFill>
              <a:srgbClr val="41B6E6"/>
            </a:solidFill>
          </p:spPr>
          <p:txBody>
            <a:bodyPr wrap="square" lIns="0" tIns="0" rIns="0" bIns="0" rtlCol="0"/>
            <a:lstStyle/>
            <a:p>
              <a:endParaRPr sz="1092" dirty="0"/>
            </a:p>
          </p:txBody>
        </p:sp>
        <p:sp>
          <p:nvSpPr>
            <p:cNvPr id="14" name="object 8">
              <a:extLst>
                <a:ext uri="{FF2B5EF4-FFF2-40B4-BE49-F238E27FC236}">
                  <a16:creationId xmlns:a16="http://schemas.microsoft.com/office/drawing/2014/main" id="{1CCA1523-4E63-5541-6092-2370B82DAC7B}"/>
                </a:ext>
              </a:extLst>
            </p:cNvPr>
            <p:cNvSpPr/>
            <p:nvPr/>
          </p:nvSpPr>
          <p:spPr>
            <a:xfrm>
              <a:off x="15265686" y="0"/>
              <a:ext cx="1929130" cy="2035810"/>
            </a:xfrm>
            <a:custGeom>
              <a:avLst/>
              <a:gdLst/>
              <a:ahLst/>
              <a:cxnLst/>
              <a:rect l="l" t="t" r="r" b="b"/>
              <a:pathLst>
                <a:path w="1929130" h="2035810">
                  <a:moveTo>
                    <a:pt x="1928674" y="0"/>
                  </a:moveTo>
                  <a:lnTo>
                    <a:pt x="557221" y="0"/>
                  </a:lnTo>
                  <a:lnTo>
                    <a:pt x="481783" y="45601"/>
                  </a:lnTo>
                  <a:lnTo>
                    <a:pt x="440903" y="81834"/>
                  </a:lnTo>
                  <a:lnTo>
                    <a:pt x="404961" y="123105"/>
                  </a:lnTo>
                  <a:lnTo>
                    <a:pt x="376915" y="163987"/>
                  </a:lnTo>
                  <a:lnTo>
                    <a:pt x="353859" y="208160"/>
                  </a:lnTo>
                  <a:lnTo>
                    <a:pt x="336051" y="255215"/>
                  </a:lnTo>
                  <a:lnTo>
                    <a:pt x="323749" y="304743"/>
                  </a:lnTo>
                  <a:lnTo>
                    <a:pt x="0" y="2035424"/>
                  </a:lnTo>
                  <a:lnTo>
                    <a:pt x="1245606" y="1705088"/>
                  </a:lnTo>
                  <a:lnTo>
                    <a:pt x="1293407" y="1689336"/>
                  </a:lnTo>
                  <a:lnTo>
                    <a:pt x="1338526" y="1668296"/>
                  </a:lnTo>
                  <a:lnTo>
                    <a:pt x="1380597" y="1642328"/>
                  </a:lnTo>
                  <a:lnTo>
                    <a:pt x="1419253" y="1611795"/>
                  </a:lnTo>
                  <a:lnTo>
                    <a:pt x="1454128" y="1577057"/>
                  </a:lnTo>
                  <a:lnTo>
                    <a:pt x="1484858" y="1538476"/>
                  </a:lnTo>
                  <a:lnTo>
                    <a:pt x="1511074" y="1496413"/>
                  </a:lnTo>
                  <a:lnTo>
                    <a:pt x="1532413" y="1451229"/>
                  </a:lnTo>
                  <a:lnTo>
                    <a:pt x="1548507" y="1403286"/>
                  </a:lnTo>
                  <a:lnTo>
                    <a:pt x="1928674" y="0"/>
                  </a:lnTo>
                  <a:close/>
                </a:path>
              </a:pathLst>
            </a:custGeom>
            <a:solidFill>
              <a:srgbClr val="0D86A1"/>
            </a:solidFill>
          </p:spPr>
          <p:txBody>
            <a:bodyPr wrap="square" lIns="0" tIns="0" rIns="0" bIns="0" rtlCol="0"/>
            <a:lstStyle/>
            <a:p>
              <a:endParaRPr sz="1092" dirty="0"/>
            </a:p>
          </p:txBody>
        </p:sp>
        <p:sp>
          <p:nvSpPr>
            <p:cNvPr id="15" name="object 9">
              <a:extLst>
                <a:ext uri="{FF2B5EF4-FFF2-40B4-BE49-F238E27FC236}">
                  <a16:creationId xmlns:a16="http://schemas.microsoft.com/office/drawing/2014/main" id="{D1302CD2-A156-564F-BA86-AC80946CC6D2}"/>
                </a:ext>
              </a:extLst>
            </p:cNvPr>
            <p:cNvSpPr/>
            <p:nvPr/>
          </p:nvSpPr>
          <p:spPr>
            <a:xfrm>
              <a:off x="11029872" y="0"/>
              <a:ext cx="4793615" cy="2477770"/>
            </a:xfrm>
            <a:custGeom>
              <a:avLst/>
              <a:gdLst/>
              <a:ahLst/>
              <a:cxnLst/>
              <a:rect l="l" t="t" r="r" b="b"/>
              <a:pathLst>
                <a:path w="4793615" h="2477770">
                  <a:moveTo>
                    <a:pt x="4793037" y="0"/>
                  </a:moveTo>
                  <a:lnTo>
                    <a:pt x="0" y="0"/>
                  </a:lnTo>
                  <a:lnTo>
                    <a:pt x="3738" y="30826"/>
                  </a:lnTo>
                  <a:lnTo>
                    <a:pt x="17202" y="83598"/>
                  </a:lnTo>
                  <a:lnTo>
                    <a:pt x="35181" y="129934"/>
                  </a:lnTo>
                  <a:lnTo>
                    <a:pt x="58562" y="174005"/>
                  </a:lnTo>
                  <a:lnTo>
                    <a:pt x="87188" y="215400"/>
                  </a:lnTo>
                  <a:lnTo>
                    <a:pt x="120905" y="253708"/>
                  </a:lnTo>
                  <a:lnTo>
                    <a:pt x="2207721" y="2351487"/>
                  </a:lnTo>
                  <a:lnTo>
                    <a:pt x="2245503" y="2385223"/>
                  </a:lnTo>
                  <a:lnTo>
                    <a:pt x="2286454" y="2413920"/>
                  </a:lnTo>
                  <a:lnTo>
                    <a:pt x="2330088" y="2437455"/>
                  </a:lnTo>
                  <a:lnTo>
                    <a:pt x="2375917" y="2455706"/>
                  </a:lnTo>
                  <a:lnTo>
                    <a:pt x="2423453" y="2468552"/>
                  </a:lnTo>
                  <a:lnTo>
                    <a:pt x="2472208" y="2475869"/>
                  </a:lnTo>
                  <a:lnTo>
                    <a:pt x="2521695" y="2477536"/>
                  </a:lnTo>
                  <a:lnTo>
                    <a:pt x="2571426" y="2473431"/>
                  </a:lnTo>
                  <a:lnTo>
                    <a:pt x="2620913" y="2463431"/>
                  </a:lnTo>
                  <a:lnTo>
                    <a:pt x="4235817" y="2035424"/>
                  </a:lnTo>
                  <a:lnTo>
                    <a:pt x="4559555" y="304743"/>
                  </a:lnTo>
                  <a:lnTo>
                    <a:pt x="4571862" y="255215"/>
                  </a:lnTo>
                  <a:lnTo>
                    <a:pt x="4589671" y="208160"/>
                  </a:lnTo>
                  <a:lnTo>
                    <a:pt x="4612728" y="163987"/>
                  </a:lnTo>
                  <a:lnTo>
                    <a:pt x="4640778" y="123105"/>
                  </a:lnTo>
                  <a:lnTo>
                    <a:pt x="4676716" y="81834"/>
                  </a:lnTo>
                  <a:lnTo>
                    <a:pt x="4717596" y="45601"/>
                  </a:lnTo>
                  <a:lnTo>
                    <a:pt x="4763006" y="14921"/>
                  </a:lnTo>
                  <a:lnTo>
                    <a:pt x="4793037" y="0"/>
                  </a:lnTo>
                  <a:close/>
                </a:path>
              </a:pathLst>
            </a:custGeom>
            <a:solidFill>
              <a:srgbClr val="AACF33"/>
            </a:solidFill>
          </p:spPr>
          <p:txBody>
            <a:bodyPr wrap="square" lIns="0" tIns="0" rIns="0" bIns="0" rtlCol="0"/>
            <a:lstStyle/>
            <a:p>
              <a:endParaRPr sz="1092" dirty="0"/>
            </a:p>
          </p:txBody>
        </p:sp>
        <p:sp>
          <p:nvSpPr>
            <p:cNvPr id="28" name="object 10">
              <a:extLst>
                <a:ext uri="{FF2B5EF4-FFF2-40B4-BE49-F238E27FC236}">
                  <a16:creationId xmlns:a16="http://schemas.microsoft.com/office/drawing/2014/main" id="{3BB6D70F-16C1-4BFE-3BFD-D43AB33088B6}"/>
                </a:ext>
              </a:extLst>
            </p:cNvPr>
            <p:cNvSpPr/>
            <p:nvPr/>
          </p:nvSpPr>
          <p:spPr>
            <a:xfrm>
              <a:off x="14538307" y="3411015"/>
              <a:ext cx="2075180" cy="2040889"/>
            </a:xfrm>
            <a:custGeom>
              <a:avLst/>
              <a:gdLst/>
              <a:ahLst/>
              <a:cxnLst/>
              <a:rect l="l" t="t" r="r" b="b"/>
              <a:pathLst>
                <a:path w="2075180" h="2040889">
                  <a:moveTo>
                    <a:pt x="277785" y="302213"/>
                  </a:moveTo>
                  <a:lnTo>
                    <a:pt x="112680" y="840332"/>
                  </a:lnTo>
                  <a:lnTo>
                    <a:pt x="5772" y="1188625"/>
                  </a:lnTo>
                  <a:lnTo>
                    <a:pt x="0" y="1223419"/>
                  </a:lnTo>
                  <a:lnTo>
                    <a:pt x="3349" y="1257960"/>
                  </a:lnTo>
                  <a:lnTo>
                    <a:pt x="15418" y="1290492"/>
                  </a:lnTo>
                  <a:lnTo>
                    <a:pt x="35803" y="1319260"/>
                  </a:lnTo>
                  <a:lnTo>
                    <a:pt x="46315" y="1330548"/>
                  </a:lnTo>
                  <a:lnTo>
                    <a:pt x="323689" y="1628507"/>
                  </a:lnTo>
                  <a:lnTo>
                    <a:pt x="667490" y="1998014"/>
                  </a:lnTo>
                  <a:lnTo>
                    <a:pt x="669406" y="2000077"/>
                  </a:lnTo>
                  <a:lnTo>
                    <a:pt x="671396" y="2002109"/>
                  </a:lnTo>
                  <a:lnTo>
                    <a:pt x="716847" y="2031527"/>
                  </a:lnTo>
                  <a:lnTo>
                    <a:pt x="764057" y="2040685"/>
                  </a:lnTo>
                  <a:lnTo>
                    <a:pt x="779812" y="2039920"/>
                  </a:lnTo>
                  <a:lnTo>
                    <a:pt x="1255064" y="1931723"/>
                  </a:lnTo>
                  <a:lnTo>
                    <a:pt x="1699186" y="1829664"/>
                  </a:lnTo>
                  <a:lnTo>
                    <a:pt x="1760499" y="1797145"/>
                  </a:lnTo>
                  <a:lnTo>
                    <a:pt x="1797341" y="1738357"/>
                  </a:lnTo>
                  <a:lnTo>
                    <a:pt x="2054212" y="901262"/>
                  </a:lnTo>
                  <a:lnTo>
                    <a:pt x="2069353" y="851934"/>
                  </a:lnTo>
                  <a:lnTo>
                    <a:pt x="2075140" y="817179"/>
                  </a:lnTo>
                  <a:lnTo>
                    <a:pt x="2071792" y="782646"/>
                  </a:lnTo>
                  <a:lnTo>
                    <a:pt x="2059725" y="750119"/>
                  </a:lnTo>
                  <a:lnTo>
                    <a:pt x="1632990" y="284726"/>
                  </a:lnTo>
                  <a:lnTo>
                    <a:pt x="1407677" y="42629"/>
                  </a:lnTo>
                  <a:lnTo>
                    <a:pt x="1348863" y="5815"/>
                  </a:lnTo>
                  <a:lnTo>
                    <a:pt x="1314657" y="0"/>
                  </a:lnTo>
                  <a:lnTo>
                    <a:pt x="1279566" y="3279"/>
                  </a:lnTo>
                  <a:lnTo>
                    <a:pt x="375866" y="210938"/>
                  </a:lnTo>
                  <a:lnTo>
                    <a:pt x="342869" y="223300"/>
                  </a:lnTo>
                  <a:lnTo>
                    <a:pt x="314633" y="243453"/>
                  </a:lnTo>
                  <a:lnTo>
                    <a:pt x="292493" y="270167"/>
                  </a:lnTo>
                  <a:lnTo>
                    <a:pt x="277785" y="302213"/>
                  </a:lnTo>
                  <a:close/>
                </a:path>
              </a:pathLst>
            </a:custGeom>
            <a:ln w="62825">
              <a:solidFill>
                <a:srgbClr val="003087"/>
              </a:solidFill>
            </a:ln>
          </p:spPr>
          <p:txBody>
            <a:bodyPr wrap="square" lIns="0" tIns="0" rIns="0" bIns="0" rtlCol="0"/>
            <a:lstStyle/>
            <a:p>
              <a:endParaRPr sz="1092"/>
            </a:p>
          </p:txBody>
        </p:sp>
      </p:grpSp>
      <p:sp>
        <p:nvSpPr>
          <p:cNvPr id="29" name="Text Placeholder 134">
            <a:extLst>
              <a:ext uri="{FF2B5EF4-FFF2-40B4-BE49-F238E27FC236}">
                <a16:creationId xmlns:a16="http://schemas.microsoft.com/office/drawing/2014/main" id="{C753550D-0FB5-9839-BA89-6B984B82FDD5}"/>
              </a:ext>
            </a:extLst>
          </p:cNvPr>
          <p:cNvSpPr>
            <a:spLocks noGrp="1"/>
          </p:cNvSpPr>
          <p:nvPr>
            <p:ph type="body" sz="quarter" idx="11" hasCustomPrompt="1"/>
          </p:nvPr>
        </p:nvSpPr>
        <p:spPr>
          <a:xfrm>
            <a:off x="488925" y="2111915"/>
            <a:ext cx="7640359" cy="1890282"/>
          </a:xfrm>
          <a:prstGeom prst="rect">
            <a:avLst/>
          </a:prstGeom>
        </p:spPr>
        <p:txBody>
          <a:bodyPr/>
          <a:lstStyle>
            <a:lvl1pPr>
              <a:defRPr sz="5821" b="1">
                <a:solidFill>
                  <a:schemeClr val="bg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Main Heading</a:t>
            </a:r>
            <a:br>
              <a:rPr lang="en-GB" dirty="0"/>
            </a:br>
            <a:r>
              <a:rPr lang="en-GB" dirty="0"/>
              <a:t>Goes Here</a:t>
            </a:r>
          </a:p>
        </p:txBody>
      </p:sp>
      <p:sp>
        <p:nvSpPr>
          <p:cNvPr id="30" name="Text Placeholder 134">
            <a:extLst>
              <a:ext uri="{FF2B5EF4-FFF2-40B4-BE49-F238E27FC236}">
                <a16:creationId xmlns:a16="http://schemas.microsoft.com/office/drawing/2014/main" id="{B5C4CF23-23B9-0D48-AFAF-9E096F1F18BF}"/>
              </a:ext>
            </a:extLst>
          </p:cNvPr>
          <p:cNvSpPr>
            <a:spLocks noGrp="1"/>
          </p:cNvSpPr>
          <p:nvPr>
            <p:ph type="body" sz="quarter" idx="12" hasCustomPrompt="1"/>
          </p:nvPr>
        </p:nvSpPr>
        <p:spPr>
          <a:xfrm>
            <a:off x="488925" y="4145825"/>
            <a:ext cx="7640359" cy="1024602"/>
          </a:xfrm>
          <a:prstGeom prst="rect">
            <a:avLst/>
          </a:prstGeom>
        </p:spPr>
        <p:txBody>
          <a:bodyPr/>
          <a:lstStyle>
            <a:lvl1pPr>
              <a:defRPr sz="3153" b="0">
                <a:solidFill>
                  <a:schemeClr val="bg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goes here</a:t>
            </a:r>
          </a:p>
        </p:txBody>
      </p:sp>
      <p:pic>
        <p:nvPicPr>
          <p:cNvPr id="37" name="Picture 36">
            <a:extLst>
              <a:ext uri="{FF2B5EF4-FFF2-40B4-BE49-F238E27FC236}">
                <a16:creationId xmlns:a16="http://schemas.microsoft.com/office/drawing/2014/main" id="{AFC4D197-11BC-B45D-6BA3-71216E8168D1}"/>
              </a:ext>
            </a:extLst>
          </p:cNvPr>
          <p:cNvPicPr>
            <a:picLocks noChangeAspect="1"/>
          </p:cNvPicPr>
          <p:nvPr userDrawn="1"/>
        </p:nvPicPr>
        <p:blipFill rotWithShape="1">
          <a:blip r:embed="rId2"/>
          <a:srcRect l="60404" t="39753" r="9244" b="27630"/>
          <a:stretch/>
        </p:blipFill>
        <p:spPr>
          <a:xfrm>
            <a:off x="8036656" y="3710867"/>
            <a:ext cx="4155344" cy="3146748"/>
          </a:xfrm>
          <a:prstGeom prst="rect">
            <a:avLst/>
          </a:prstGeom>
        </p:spPr>
      </p:pic>
      <p:pic>
        <p:nvPicPr>
          <p:cNvPr id="41" name="Graphic 40">
            <a:extLst>
              <a:ext uri="{FF2B5EF4-FFF2-40B4-BE49-F238E27FC236}">
                <a16:creationId xmlns:a16="http://schemas.microsoft.com/office/drawing/2014/main" id="{9EB5D2DA-8B25-274E-5BAD-3D68ECAE480F}"/>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54246" y="5184895"/>
            <a:ext cx="2077247" cy="1217052"/>
          </a:xfrm>
          <a:prstGeom prst="rect">
            <a:avLst/>
          </a:prstGeom>
        </p:spPr>
      </p:pic>
    </p:spTree>
    <p:extLst>
      <p:ext uri="{BB962C8B-B14F-4D97-AF65-F5344CB8AC3E}">
        <p14:creationId xmlns:p14="http://schemas.microsoft.com/office/powerpoint/2010/main" val="28774780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ub-title slide whit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C1D7506-5899-D2CD-D7ED-4470D459E46F}"/>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r="18350"/>
          <a:stretch/>
        </p:blipFill>
        <p:spPr>
          <a:xfrm>
            <a:off x="9890393" y="3660039"/>
            <a:ext cx="2301608" cy="2887984"/>
          </a:xfrm>
          <a:prstGeom prst="rect">
            <a:avLst/>
          </a:prstGeom>
        </p:spPr>
      </p:pic>
      <p:pic>
        <p:nvPicPr>
          <p:cNvPr id="5" name="Graphic 4">
            <a:extLst>
              <a:ext uri="{FF2B5EF4-FFF2-40B4-BE49-F238E27FC236}">
                <a16:creationId xmlns:a16="http://schemas.microsoft.com/office/drawing/2014/main" id="{B54A143D-12D6-719C-446D-95AE5E23747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9900" r="10725"/>
          <a:stretch/>
        </p:blipFill>
        <p:spPr>
          <a:xfrm>
            <a:off x="9737333" y="0"/>
            <a:ext cx="2454667" cy="2435533"/>
          </a:xfrm>
          <a:prstGeom prst="rect">
            <a:avLst/>
          </a:prstGeom>
        </p:spPr>
      </p:pic>
      <p:pic>
        <p:nvPicPr>
          <p:cNvPr id="56" name="Picture 55">
            <a:extLst>
              <a:ext uri="{FF2B5EF4-FFF2-40B4-BE49-F238E27FC236}">
                <a16:creationId xmlns:a16="http://schemas.microsoft.com/office/drawing/2014/main" id="{1CA4349C-8293-BA3C-CBEA-CAED53692A79}"/>
              </a:ext>
            </a:extLst>
          </p:cNvPr>
          <p:cNvPicPr>
            <a:picLocks noChangeAspect="1"/>
          </p:cNvPicPr>
          <p:nvPr userDrawn="1"/>
        </p:nvPicPr>
        <p:blipFill>
          <a:blip r:embed="rId6"/>
          <a:stretch>
            <a:fillRect/>
          </a:stretch>
        </p:blipFill>
        <p:spPr>
          <a:xfrm>
            <a:off x="6295761" y="443759"/>
            <a:ext cx="1528815" cy="1562086"/>
          </a:xfrm>
          <a:prstGeom prst="rect">
            <a:avLst/>
          </a:prstGeom>
        </p:spPr>
      </p:pic>
      <p:sp>
        <p:nvSpPr>
          <p:cNvPr id="58" name="Picture Placeholder 57">
            <a:extLst>
              <a:ext uri="{FF2B5EF4-FFF2-40B4-BE49-F238E27FC236}">
                <a16:creationId xmlns:a16="http://schemas.microsoft.com/office/drawing/2014/main" id="{B2C59E95-91A1-25AF-DCC9-219561E6A685}"/>
              </a:ext>
            </a:extLst>
          </p:cNvPr>
          <p:cNvSpPr>
            <a:spLocks noGrp="1"/>
          </p:cNvSpPr>
          <p:nvPr>
            <p:ph type="pic" sz="quarter" idx="12" hasCustomPrompt="1"/>
          </p:nvPr>
        </p:nvSpPr>
        <p:spPr>
          <a:xfrm>
            <a:off x="6315941" y="443759"/>
            <a:ext cx="5304053" cy="5988745"/>
          </a:xfrm>
          <a:custGeom>
            <a:avLst/>
            <a:gdLst>
              <a:gd name="connsiteX0" fmla="*/ 3402101 w 6789306"/>
              <a:gd name="connsiteY0" fmla="*/ 0 h 7666264"/>
              <a:gd name="connsiteX1" fmla="*/ 3441765 w 6789306"/>
              <a:gd name="connsiteY1" fmla="*/ 1543 h 7666264"/>
              <a:gd name="connsiteX2" fmla="*/ 3481256 w 6789306"/>
              <a:gd name="connsiteY2" fmla="*/ 6020 h 7666264"/>
              <a:gd name="connsiteX3" fmla="*/ 3520403 w 6789306"/>
              <a:gd name="connsiteY3" fmla="*/ 13430 h 7666264"/>
              <a:gd name="connsiteX4" fmla="*/ 3559040 w 6789306"/>
              <a:gd name="connsiteY4" fmla="*/ 23772 h 7666264"/>
              <a:gd name="connsiteX5" fmla="*/ 3596998 w 6789306"/>
              <a:gd name="connsiteY5" fmla="*/ 37045 h 7666264"/>
              <a:gd name="connsiteX6" fmla="*/ 3634107 w 6789306"/>
              <a:gd name="connsiteY6" fmla="*/ 53251 h 7666264"/>
              <a:gd name="connsiteX7" fmla="*/ 3670201 w 6789306"/>
              <a:gd name="connsiteY7" fmla="*/ 72387 h 7666264"/>
              <a:gd name="connsiteX8" fmla="*/ 6521982 w 6789306"/>
              <a:gd name="connsiteY8" fmla="*/ 1726296 h 7666264"/>
              <a:gd name="connsiteX9" fmla="*/ 6556516 w 6789306"/>
              <a:gd name="connsiteY9" fmla="*/ 1748117 h 7666264"/>
              <a:gd name="connsiteX10" fmla="*/ 6589010 w 6789306"/>
              <a:gd name="connsiteY10" fmla="*/ 1772276 h 7666264"/>
              <a:gd name="connsiteX11" fmla="*/ 6619382 w 6789306"/>
              <a:gd name="connsiteY11" fmla="*/ 1798628 h 7666264"/>
              <a:gd name="connsiteX12" fmla="*/ 6647546 w 6789306"/>
              <a:gd name="connsiteY12" fmla="*/ 1827026 h 7666264"/>
              <a:gd name="connsiteX13" fmla="*/ 6673418 w 6789306"/>
              <a:gd name="connsiteY13" fmla="*/ 1857324 h 7666264"/>
              <a:gd name="connsiteX14" fmla="*/ 6696916 w 6789306"/>
              <a:gd name="connsiteY14" fmla="*/ 1889376 h 7666264"/>
              <a:gd name="connsiteX15" fmla="*/ 6717954 w 6789306"/>
              <a:gd name="connsiteY15" fmla="*/ 1923036 h 7666264"/>
              <a:gd name="connsiteX16" fmla="*/ 6736448 w 6789306"/>
              <a:gd name="connsiteY16" fmla="*/ 1958157 h 7666264"/>
              <a:gd name="connsiteX17" fmla="*/ 6752316 w 6789306"/>
              <a:gd name="connsiteY17" fmla="*/ 1994595 h 7666264"/>
              <a:gd name="connsiteX18" fmla="*/ 6765472 w 6789306"/>
              <a:gd name="connsiteY18" fmla="*/ 2032202 h 7666264"/>
              <a:gd name="connsiteX19" fmla="*/ 6775834 w 6789306"/>
              <a:gd name="connsiteY19" fmla="*/ 2070833 h 7666264"/>
              <a:gd name="connsiteX20" fmla="*/ 6783316 w 6789306"/>
              <a:gd name="connsiteY20" fmla="*/ 2110342 h 7666264"/>
              <a:gd name="connsiteX21" fmla="*/ 6787834 w 6789306"/>
              <a:gd name="connsiteY21" fmla="*/ 2150584 h 7666264"/>
              <a:gd name="connsiteX22" fmla="*/ 6789306 w 6789306"/>
              <a:gd name="connsiteY22" fmla="*/ 2191410 h 7666264"/>
              <a:gd name="connsiteX23" fmla="*/ 6782880 w 6789306"/>
              <a:gd name="connsiteY23" fmla="*/ 5488075 h 7666264"/>
              <a:gd name="connsiteX24" fmla="*/ 6781248 w 6789306"/>
              <a:gd name="connsiteY24" fmla="*/ 5528896 h 7666264"/>
              <a:gd name="connsiteX25" fmla="*/ 6776572 w 6789306"/>
              <a:gd name="connsiteY25" fmla="*/ 5569119 h 7666264"/>
              <a:gd name="connsiteX26" fmla="*/ 6768936 w 6789306"/>
              <a:gd name="connsiteY26" fmla="*/ 5608599 h 7666264"/>
              <a:gd name="connsiteX27" fmla="*/ 6758424 w 6789306"/>
              <a:gd name="connsiteY27" fmla="*/ 5647190 h 7666264"/>
              <a:gd name="connsiteX28" fmla="*/ 6745122 w 6789306"/>
              <a:gd name="connsiteY28" fmla="*/ 5684746 h 7666264"/>
              <a:gd name="connsiteX29" fmla="*/ 6729112 w 6789306"/>
              <a:gd name="connsiteY29" fmla="*/ 5721122 h 7666264"/>
              <a:gd name="connsiteX30" fmla="*/ 6710480 w 6789306"/>
              <a:gd name="connsiteY30" fmla="*/ 5756172 h 7666264"/>
              <a:gd name="connsiteX31" fmla="*/ 6689312 w 6789306"/>
              <a:gd name="connsiteY31" fmla="*/ 5789750 h 7666264"/>
              <a:gd name="connsiteX32" fmla="*/ 6665690 w 6789306"/>
              <a:gd name="connsiteY32" fmla="*/ 5821710 h 7666264"/>
              <a:gd name="connsiteX33" fmla="*/ 6639700 w 6789306"/>
              <a:gd name="connsiteY33" fmla="*/ 5851907 h 7666264"/>
              <a:gd name="connsiteX34" fmla="*/ 6611424 w 6789306"/>
              <a:gd name="connsiteY34" fmla="*/ 5880196 h 7666264"/>
              <a:gd name="connsiteX35" fmla="*/ 6580950 w 6789306"/>
              <a:gd name="connsiteY35" fmla="*/ 5906429 h 7666264"/>
              <a:gd name="connsiteX36" fmla="*/ 6548362 w 6789306"/>
              <a:gd name="connsiteY36" fmla="*/ 5930462 h 7666264"/>
              <a:gd name="connsiteX37" fmla="*/ 6513742 w 6789306"/>
              <a:gd name="connsiteY37" fmla="*/ 5952149 h 7666264"/>
              <a:gd name="connsiteX38" fmla="*/ 3655526 w 6789306"/>
              <a:gd name="connsiteY38" fmla="*/ 7594914 h 7666264"/>
              <a:gd name="connsiteX39" fmla="*/ 3619360 w 6789306"/>
              <a:gd name="connsiteY39" fmla="*/ 7613912 h 7666264"/>
              <a:gd name="connsiteX40" fmla="*/ 3582189 w 6789306"/>
              <a:gd name="connsiteY40" fmla="*/ 7629974 h 7666264"/>
              <a:gd name="connsiteX41" fmla="*/ 3544183 w 6789306"/>
              <a:gd name="connsiteY41" fmla="*/ 7643100 h 7666264"/>
              <a:gd name="connsiteX42" fmla="*/ 3505507 w 6789306"/>
              <a:gd name="connsiteY42" fmla="*/ 7653293 h 7666264"/>
              <a:gd name="connsiteX43" fmla="*/ 3466332 w 6789306"/>
              <a:gd name="connsiteY43" fmla="*/ 7660550 h 7666264"/>
              <a:gd name="connsiteX44" fmla="*/ 3426825 w 6789306"/>
              <a:gd name="connsiteY44" fmla="*/ 7664874 h 7666264"/>
              <a:gd name="connsiteX45" fmla="*/ 3387156 w 6789306"/>
              <a:gd name="connsiteY45" fmla="*/ 7666264 h 7666264"/>
              <a:gd name="connsiteX46" fmla="*/ 3347492 w 6789306"/>
              <a:gd name="connsiteY46" fmla="*/ 7664720 h 7666264"/>
              <a:gd name="connsiteX47" fmla="*/ 3308003 w 6789306"/>
              <a:gd name="connsiteY47" fmla="*/ 7660242 h 7666264"/>
              <a:gd name="connsiteX48" fmla="*/ 3268856 w 6789306"/>
              <a:gd name="connsiteY48" fmla="*/ 7652832 h 7666264"/>
              <a:gd name="connsiteX49" fmla="*/ 3230220 w 6789306"/>
              <a:gd name="connsiteY49" fmla="*/ 7642488 h 7666264"/>
              <a:gd name="connsiteX50" fmla="*/ 3192264 w 6789306"/>
              <a:gd name="connsiteY50" fmla="*/ 7629213 h 7666264"/>
              <a:gd name="connsiteX51" fmla="*/ 3155156 w 6789306"/>
              <a:gd name="connsiteY51" fmla="*/ 7613005 h 7666264"/>
              <a:gd name="connsiteX52" fmla="*/ 3119063 w 6789306"/>
              <a:gd name="connsiteY52" fmla="*/ 7593866 h 7666264"/>
              <a:gd name="connsiteX53" fmla="*/ 267324 w 6789306"/>
              <a:gd name="connsiteY53" fmla="*/ 5940058 h 7666264"/>
              <a:gd name="connsiteX54" fmla="*/ 232788 w 6789306"/>
              <a:gd name="connsiteY54" fmla="*/ 5918236 h 7666264"/>
              <a:gd name="connsiteX55" fmla="*/ 200293 w 6789306"/>
              <a:gd name="connsiteY55" fmla="*/ 5894076 h 7666264"/>
              <a:gd name="connsiteX56" fmla="*/ 169922 w 6789306"/>
              <a:gd name="connsiteY56" fmla="*/ 5867724 h 7666264"/>
              <a:gd name="connsiteX57" fmla="*/ 141757 w 6789306"/>
              <a:gd name="connsiteY57" fmla="*/ 5839326 h 7666264"/>
              <a:gd name="connsiteX58" fmla="*/ 115884 w 6789306"/>
              <a:gd name="connsiteY58" fmla="*/ 5809028 h 7666264"/>
              <a:gd name="connsiteX59" fmla="*/ 92388 w 6789306"/>
              <a:gd name="connsiteY59" fmla="*/ 5776975 h 7666264"/>
              <a:gd name="connsiteX60" fmla="*/ 71350 w 6789306"/>
              <a:gd name="connsiteY60" fmla="*/ 5743315 h 7666264"/>
              <a:gd name="connsiteX61" fmla="*/ 52856 w 6789306"/>
              <a:gd name="connsiteY61" fmla="*/ 5708193 h 7666264"/>
              <a:gd name="connsiteX62" fmla="*/ 36989 w 6789306"/>
              <a:gd name="connsiteY62" fmla="*/ 5671755 h 7666264"/>
              <a:gd name="connsiteX63" fmla="*/ 23834 w 6789306"/>
              <a:gd name="connsiteY63" fmla="*/ 5634148 h 7666264"/>
              <a:gd name="connsiteX64" fmla="*/ 13472 w 6789306"/>
              <a:gd name="connsiteY64" fmla="*/ 5595517 h 7666264"/>
              <a:gd name="connsiteX65" fmla="*/ 5990 w 6789306"/>
              <a:gd name="connsiteY65" fmla="*/ 5556009 h 7666264"/>
              <a:gd name="connsiteX66" fmla="*/ 1472 w 6789306"/>
              <a:gd name="connsiteY66" fmla="*/ 5515769 h 7666264"/>
              <a:gd name="connsiteX67" fmla="*/ 0 w 6789306"/>
              <a:gd name="connsiteY67" fmla="*/ 5474944 h 7666264"/>
              <a:gd name="connsiteX68" fmla="*/ 6376 w 6789306"/>
              <a:gd name="connsiteY68" fmla="*/ 2178186 h 7666264"/>
              <a:gd name="connsiteX69" fmla="*/ 8008 w 6789306"/>
              <a:gd name="connsiteY69" fmla="*/ 2137365 h 7666264"/>
              <a:gd name="connsiteX70" fmla="*/ 12684 w 6789306"/>
              <a:gd name="connsiteY70" fmla="*/ 2097142 h 7666264"/>
              <a:gd name="connsiteX71" fmla="*/ 20320 w 6789306"/>
              <a:gd name="connsiteY71" fmla="*/ 2057662 h 7666264"/>
              <a:gd name="connsiteX72" fmla="*/ 30832 w 6789306"/>
              <a:gd name="connsiteY72" fmla="*/ 2019071 h 7666264"/>
              <a:gd name="connsiteX73" fmla="*/ 44135 w 6789306"/>
              <a:gd name="connsiteY73" fmla="*/ 1981515 h 7666264"/>
              <a:gd name="connsiteX74" fmla="*/ 60144 w 6789306"/>
              <a:gd name="connsiteY74" fmla="*/ 1945139 h 7666264"/>
              <a:gd name="connsiteX75" fmla="*/ 78775 w 6789306"/>
              <a:gd name="connsiteY75" fmla="*/ 1910089 h 7666264"/>
              <a:gd name="connsiteX76" fmla="*/ 99944 w 6789306"/>
              <a:gd name="connsiteY76" fmla="*/ 1876512 h 7666264"/>
              <a:gd name="connsiteX77" fmla="*/ 123566 w 6789306"/>
              <a:gd name="connsiteY77" fmla="*/ 1844551 h 7666264"/>
              <a:gd name="connsiteX78" fmla="*/ 149557 w 6789306"/>
              <a:gd name="connsiteY78" fmla="*/ 1814354 h 7666264"/>
              <a:gd name="connsiteX79" fmla="*/ 177831 w 6789306"/>
              <a:gd name="connsiteY79" fmla="*/ 1786065 h 7666264"/>
              <a:gd name="connsiteX80" fmla="*/ 208306 w 6789306"/>
              <a:gd name="connsiteY80" fmla="*/ 1759832 h 7666264"/>
              <a:gd name="connsiteX81" fmla="*/ 240894 w 6789306"/>
              <a:gd name="connsiteY81" fmla="*/ 1735799 h 7666264"/>
              <a:gd name="connsiteX82" fmla="*/ 275514 w 6789306"/>
              <a:gd name="connsiteY82" fmla="*/ 1714112 h 7666264"/>
              <a:gd name="connsiteX83" fmla="*/ 3133730 w 6789306"/>
              <a:gd name="connsiteY83" fmla="*/ 71347 h 7666264"/>
              <a:gd name="connsiteX84" fmla="*/ 3169896 w 6789306"/>
              <a:gd name="connsiteY84" fmla="*/ 52350 h 7666264"/>
              <a:gd name="connsiteX85" fmla="*/ 3207066 w 6789306"/>
              <a:gd name="connsiteY85" fmla="*/ 36287 h 7666264"/>
              <a:gd name="connsiteX86" fmla="*/ 3245074 w 6789306"/>
              <a:gd name="connsiteY86" fmla="*/ 23161 h 7666264"/>
              <a:gd name="connsiteX87" fmla="*/ 3283750 w 6789306"/>
              <a:gd name="connsiteY87" fmla="*/ 12970 h 7666264"/>
              <a:gd name="connsiteX88" fmla="*/ 3322925 w 6789306"/>
              <a:gd name="connsiteY88" fmla="*/ 5712 h 7666264"/>
              <a:gd name="connsiteX89" fmla="*/ 3362432 w 6789306"/>
              <a:gd name="connsiteY89" fmla="*/ 1388 h 766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789306" h="7666264">
                <a:moveTo>
                  <a:pt x="3402101" y="0"/>
                </a:moveTo>
                <a:lnTo>
                  <a:pt x="3441765" y="1543"/>
                </a:lnTo>
                <a:lnTo>
                  <a:pt x="3481256" y="6020"/>
                </a:lnTo>
                <a:lnTo>
                  <a:pt x="3520403" y="13430"/>
                </a:lnTo>
                <a:lnTo>
                  <a:pt x="3559040" y="23772"/>
                </a:lnTo>
                <a:lnTo>
                  <a:pt x="3596998" y="37045"/>
                </a:lnTo>
                <a:lnTo>
                  <a:pt x="3634107" y="53251"/>
                </a:lnTo>
                <a:lnTo>
                  <a:pt x="3670201" y="72387"/>
                </a:lnTo>
                <a:lnTo>
                  <a:pt x="6521982" y="1726296"/>
                </a:lnTo>
                <a:lnTo>
                  <a:pt x="6556516" y="1748117"/>
                </a:lnTo>
                <a:lnTo>
                  <a:pt x="6589010" y="1772276"/>
                </a:lnTo>
                <a:lnTo>
                  <a:pt x="6619382" y="1798628"/>
                </a:lnTo>
                <a:lnTo>
                  <a:pt x="6647546" y="1827026"/>
                </a:lnTo>
                <a:lnTo>
                  <a:pt x="6673418" y="1857324"/>
                </a:lnTo>
                <a:lnTo>
                  <a:pt x="6696916" y="1889376"/>
                </a:lnTo>
                <a:lnTo>
                  <a:pt x="6717954" y="1923036"/>
                </a:lnTo>
                <a:lnTo>
                  <a:pt x="6736448" y="1958157"/>
                </a:lnTo>
                <a:lnTo>
                  <a:pt x="6752316" y="1994595"/>
                </a:lnTo>
                <a:lnTo>
                  <a:pt x="6765472" y="2032202"/>
                </a:lnTo>
                <a:lnTo>
                  <a:pt x="6775834" y="2070833"/>
                </a:lnTo>
                <a:lnTo>
                  <a:pt x="6783316" y="2110342"/>
                </a:lnTo>
                <a:lnTo>
                  <a:pt x="6787834" y="2150584"/>
                </a:lnTo>
                <a:lnTo>
                  <a:pt x="6789306" y="2191410"/>
                </a:lnTo>
                <a:lnTo>
                  <a:pt x="6782880" y="5488075"/>
                </a:lnTo>
                <a:lnTo>
                  <a:pt x="6781248" y="5528896"/>
                </a:lnTo>
                <a:lnTo>
                  <a:pt x="6776572" y="5569119"/>
                </a:lnTo>
                <a:lnTo>
                  <a:pt x="6768936" y="5608599"/>
                </a:lnTo>
                <a:lnTo>
                  <a:pt x="6758424" y="5647190"/>
                </a:lnTo>
                <a:lnTo>
                  <a:pt x="6745122" y="5684746"/>
                </a:lnTo>
                <a:lnTo>
                  <a:pt x="6729112" y="5721122"/>
                </a:lnTo>
                <a:lnTo>
                  <a:pt x="6710480" y="5756172"/>
                </a:lnTo>
                <a:lnTo>
                  <a:pt x="6689312" y="5789750"/>
                </a:lnTo>
                <a:lnTo>
                  <a:pt x="6665690" y="5821710"/>
                </a:lnTo>
                <a:lnTo>
                  <a:pt x="6639700" y="5851907"/>
                </a:lnTo>
                <a:lnTo>
                  <a:pt x="6611424" y="5880196"/>
                </a:lnTo>
                <a:lnTo>
                  <a:pt x="6580950" y="5906429"/>
                </a:lnTo>
                <a:lnTo>
                  <a:pt x="6548362" y="5930462"/>
                </a:lnTo>
                <a:lnTo>
                  <a:pt x="6513742" y="5952149"/>
                </a:lnTo>
                <a:lnTo>
                  <a:pt x="3655526" y="7594914"/>
                </a:lnTo>
                <a:lnTo>
                  <a:pt x="3619360" y="7613912"/>
                </a:lnTo>
                <a:lnTo>
                  <a:pt x="3582189" y="7629974"/>
                </a:lnTo>
                <a:lnTo>
                  <a:pt x="3544183" y="7643100"/>
                </a:lnTo>
                <a:lnTo>
                  <a:pt x="3505507" y="7653293"/>
                </a:lnTo>
                <a:lnTo>
                  <a:pt x="3466332" y="7660550"/>
                </a:lnTo>
                <a:lnTo>
                  <a:pt x="3426825" y="7664874"/>
                </a:lnTo>
                <a:lnTo>
                  <a:pt x="3387156" y="7666264"/>
                </a:lnTo>
                <a:lnTo>
                  <a:pt x="3347492" y="7664720"/>
                </a:lnTo>
                <a:lnTo>
                  <a:pt x="3308003" y="7660242"/>
                </a:lnTo>
                <a:lnTo>
                  <a:pt x="3268856" y="7652832"/>
                </a:lnTo>
                <a:lnTo>
                  <a:pt x="3230220" y="7642488"/>
                </a:lnTo>
                <a:lnTo>
                  <a:pt x="3192264" y="7629213"/>
                </a:lnTo>
                <a:lnTo>
                  <a:pt x="3155156" y="7613005"/>
                </a:lnTo>
                <a:lnTo>
                  <a:pt x="3119063" y="7593866"/>
                </a:lnTo>
                <a:lnTo>
                  <a:pt x="267324" y="5940058"/>
                </a:lnTo>
                <a:lnTo>
                  <a:pt x="232788" y="5918236"/>
                </a:lnTo>
                <a:lnTo>
                  <a:pt x="200293" y="5894076"/>
                </a:lnTo>
                <a:lnTo>
                  <a:pt x="169922" y="5867724"/>
                </a:lnTo>
                <a:lnTo>
                  <a:pt x="141757" y="5839326"/>
                </a:lnTo>
                <a:lnTo>
                  <a:pt x="115884" y="5809028"/>
                </a:lnTo>
                <a:lnTo>
                  <a:pt x="92388" y="5776975"/>
                </a:lnTo>
                <a:lnTo>
                  <a:pt x="71350" y="5743315"/>
                </a:lnTo>
                <a:lnTo>
                  <a:pt x="52856" y="5708193"/>
                </a:lnTo>
                <a:lnTo>
                  <a:pt x="36989" y="5671755"/>
                </a:lnTo>
                <a:lnTo>
                  <a:pt x="23834" y="5634148"/>
                </a:lnTo>
                <a:lnTo>
                  <a:pt x="13472" y="5595517"/>
                </a:lnTo>
                <a:lnTo>
                  <a:pt x="5990" y="5556009"/>
                </a:lnTo>
                <a:lnTo>
                  <a:pt x="1472" y="5515769"/>
                </a:lnTo>
                <a:lnTo>
                  <a:pt x="0" y="5474944"/>
                </a:lnTo>
                <a:lnTo>
                  <a:pt x="6376" y="2178186"/>
                </a:lnTo>
                <a:lnTo>
                  <a:pt x="8008" y="2137365"/>
                </a:lnTo>
                <a:lnTo>
                  <a:pt x="12684" y="2097142"/>
                </a:lnTo>
                <a:lnTo>
                  <a:pt x="20320" y="2057662"/>
                </a:lnTo>
                <a:lnTo>
                  <a:pt x="30832" y="2019071"/>
                </a:lnTo>
                <a:lnTo>
                  <a:pt x="44135" y="1981515"/>
                </a:lnTo>
                <a:lnTo>
                  <a:pt x="60144" y="1945139"/>
                </a:lnTo>
                <a:lnTo>
                  <a:pt x="78775" y="1910089"/>
                </a:lnTo>
                <a:lnTo>
                  <a:pt x="99944" y="1876512"/>
                </a:lnTo>
                <a:lnTo>
                  <a:pt x="123566" y="1844551"/>
                </a:lnTo>
                <a:lnTo>
                  <a:pt x="149557" y="1814354"/>
                </a:lnTo>
                <a:lnTo>
                  <a:pt x="177831" y="1786065"/>
                </a:lnTo>
                <a:lnTo>
                  <a:pt x="208306" y="1759832"/>
                </a:lnTo>
                <a:lnTo>
                  <a:pt x="240894" y="1735799"/>
                </a:lnTo>
                <a:lnTo>
                  <a:pt x="275514" y="1714112"/>
                </a:lnTo>
                <a:lnTo>
                  <a:pt x="3133730" y="71347"/>
                </a:lnTo>
                <a:lnTo>
                  <a:pt x="3169896" y="52350"/>
                </a:lnTo>
                <a:lnTo>
                  <a:pt x="3207066" y="36287"/>
                </a:lnTo>
                <a:lnTo>
                  <a:pt x="3245074" y="23161"/>
                </a:lnTo>
                <a:lnTo>
                  <a:pt x="3283750" y="12970"/>
                </a:lnTo>
                <a:lnTo>
                  <a:pt x="3322925" y="5712"/>
                </a:lnTo>
                <a:lnTo>
                  <a:pt x="3362432" y="1388"/>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sp>
        <p:nvSpPr>
          <p:cNvPr id="11" name="Text Placeholder 134">
            <a:extLst>
              <a:ext uri="{FF2B5EF4-FFF2-40B4-BE49-F238E27FC236}">
                <a16:creationId xmlns:a16="http://schemas.microsoft.com/office/drawing/2014/main" id="{DAD7B386-6B00-51E1-56DC-F8E76D4EF455}"/>
              </a:ext>
            </a:extLst>
          </p:cNvPr>
          <p:cNvSpPr>
            <a:spLocks noGrp="1"/>
          </p:cNvSpPr>
          <p:nvPr>
            <p:ph type="body" sz="quarter" idx="11" hasCustomPrompt="1"/>
          </p:nvPr>
        </p:nvSpPr>
        <p:spPr>
          <a:xfrm>
            <a:off x="506717" y="1446475"/>
            <a:ext cx="4942329" cy="2629433"/>
          </a:xfrm>
          <a:prstGeom prst="rect">
            <a:avLst/>
          </a:prstGeom>
        </p:spPr>
        <p:txBody>
          <a:bodyPr/>
          <a:lstStyle>
            <a:lvl1pPr>
              <a:defRPr sz="4851"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a:t>
            </a:r>
          </a:p>
          <a:p>
            <a:pPr lvl="0"/>
            <a:r>
              <a:rPr lang="en-GB" dirty="0"/>
              <a:t>Goes Here</a:t>
            </a:r>
          </a:p>
        </p:txBody>
      </p:sp>
      <p:pic>
        <p:nvPicPr>
          <p:cNvPr id="12" name="Graphic 11">
            <a:extLst>
              <a:ext uri="{FF2B5EF4-FFF2-40B4-BE49-F238E27FC236}">
                <a16:creationId xmlns:a16="http://schemas.microsoft.com/office/drawing/2014/main" id="{E12778B8-8247-DAC5-C7D4-57AEEEE9CED7}"/>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6718" y="5138687"/>
            <a:ext cx="2077247" cy="1217052"/>
          </a:xfrm>
          <a:prstGeom prst="rect">
            <a:avLst/>
          </a:prstGeom>
        </p:spPr>
      </p:pic>
    </p:spTree>
    <p:extLst>
      <p:ext uri="{BB962C8B-B14F-4D97-AF65-F5344CB8AC3E}">
        <p14:creationId xmlns:p14="http://schemas.microsoft.com/office/powerpoint/2010/main" val="1000285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title slide pink">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45E98A0-E413-376F-4664-D4FEEC7E8F8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9046" y="3784808"/>
            <a:ext cx="2566506" cy="2629433"/>
          </a:xfrm>
          <a:prstGeom prst="rect">
            <a:avLst/>
          </a:prstGeom>
        </p:spPr>
      </p:pic>
      <p:sp>
        <p:nvSpPr>
          <p:cNvPr id="6" name="object 2">
            <a:extLst>
              <a:ext uri="{FF2B5EF4-FFF2-40B4-BE49-F238E27FC236}">
                <a16:creationId xmlns:a16="http://schemas.microsoft.com/office/drawing/2014/main" id="{9150D745-4D40-E1C5-A50A-61C91F86E6FE}"/>
              </a:ext>
            </a:extLst>
          </p:cNvPr>
          <p:cNvSpPr/>
          <p:nvPr userDrawn="1"/>
        </p:nvSpPr>
        <p:spPr>
          <a:xfrm>
            <a:off x="0" y="0"/>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41B6E6">
              <a:alpha val="19663"/>
            </a:srgbClr>
          </a:solidFill>
        </p:spPr>
        <p:txBody>
          <a:bodyPr wrap="square" lIns="0" tIns="0" rIns="0" bIns="0" rtlCol="0"/>
          <a:lstStyle/>
          <a:p>
            <a:endParaRPr sz="1092" dirty="0"/>
          </a:p>
        </p:txBody>
      </p:sp>
      <p:pic>
        <p:nvPicPr>
          <p:cNvPr id="3" name="Graphic 2">
            <a:extLst>
              <a:ext uri="{FF2B5EF4-FFF2-40B4-BE49-F238E27FC236}">
                <a16:creationId xmlns:a16="http://schemas.microsoft.com/office/drawing/2014/main" id="{FA15E01E-DA43-195D-F8F3-0E7092BFBB81}"/>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700457" y="286873"/>
            <a:ext cx="1794527" cy="1617271"/>
          </a:xfrm>
          <a:prstGeom prst="rect">
            <a:avLst/>
          </a:prstGeom>
        </p:spPr>
      </p:pic>
      <p:pic>
        <p:nvPicPr>
          <p:cNvPr id="22" name="Picture 21">
            <a:extLst>
              <a:ext uri="{FF2B5EF4-FFF2-40B4-BE49-F238E27FC236}">
                <a16:creationId xmlns:a16="http://schemas.microsoft.com/office/drawing/2014/main" id="{AD03A2D2-46E3-DE49-7654-393694269B9F}"/>
              </a:ext>
            </a:extLst>
          </p:cNvPr>
          <p:cNvPicPr>
            <a:picLocks noChangeAspect="1"/>
          </p:cNvPicPr>
          <p:nvPr userDrawn="1"/>
        </p:nvPicPr>
        <p:blipFill rotWithShape="1">
          <a:blip r:embed="rId6"/>
          <a:srcRect l="60404" t="39753" r="9040" b="27386"/>
          <a:stretch/>
        </p:blipFill>
        <p:spPr>
          <a:xfrm flipH="1">
            <a:off x="0" y="3975512"/>
            <a:ext cx="3802998" cy="2882103"/>
          </a:xfrm>
          <a:prstGeom prst="rect">
            <a:avLst/>
          </a:prstGeom>
        </p:spPr>
      </p:pic>
      <p:sp>
        <p:nvSpPr>
          <p:cNvPr id="17" name="Text Placeholder 134">
            <a:extLst>
              <a:ext uri="{FF2B5EF4-FFF2-40B4-BE49-F238E27FC236}">
                <a16:creationId xmlns:a16="http://schemas.microsoft.com/office/drawing/2014/main" id="{7F9B4E7A-61A8-3865-C2AE-E90AB7B9DEAB}"/>
              </a:ext>
            </a:extLst>
          </p:cNvPr>
          <p:cNvSpPr>
            <a:spLocks noGrp="1"/>
          </p:cNvSpPr>
          <p:nvPr>
            <p:ph type="body" sz="quarter" idx="11" hasCustomPrompt="1"/>
          </p:nvPr>
        </p:nvSpPr>
        <p:spPr>
          <a:xfrm>
            <a:off x="506717" y="1446475"/>
            <a:ext cx="4942329" cy="2629433"/>
          </a:xfrm>
          <a:prstGeom prst="rect">
            <a:avLst/>
          </a:prstGeom>
        </p:spPr>
        <p:txBody>
          <a:bodyPr/>
          <a:lstStyle>
            <a:lvl1pPr>
              <a:defRPr sz="4851" b="1">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Sub-Title </a:t>
            </a:r>
          </a:p>
          <a:p>
            <a:pPr lvl="0"/>
            <a:r>
              <a:rPr lang="en-GB" dirty="0"/>
              <a:t>Goes Here</a:t>
            </a:r>
          </a:p>
        </p:txBody>
      </p:sp>
      <p:sp>
        <p:nvSpPr>
          <p:cNvPr id="20" name="Picture Placeholder 19">
            <a:extLst>
              <a:ext uri="{FF2B5EF4-FFF2-40B4-BE49-F238E27FC236}">
                <a16:creationId xmlns:a16="http://schemas.microsoft.com/office/drawing/2014/main" id="{536C5A98-7CA7-CE8D-C27F-55057C7E00C6}"/>
              </a:ext>
            </a:extLst>
          </p:cNvPr>
          <p:cNvSpPr>
            <a:spLocks noGrp="1"/>
          </p:cNvSpPr>
          <p:nvPr>
            <p:ph type="pic" sz="quarter" idx="12" hasCustomPrompt="1"/>
          </p:nvPr>
        </p:nvSpPr>
        <p:spPr>
          <a:xfrm>
            <a:off x="6315941" y="443759"/>
            <a:ext cx="5304053" cy="5988745"/>
          </a:xfrm>
          <a:custGeom>
            <a:avLst/>
            <a:gdLst>
              <a:gd name="connsiteX0" fmla="*/ 3402101 w 6789306"/>
              <a:gd name="connsiteY0" fmla="*/ 0 h 7666264"/>
              <a:gd name="connsiteX1" fmla="*/ 3441765 w 6789306"/>
              <a:gd name="connsiteY1" fmla="*/ 1543 h 7666264"/>
              <a:gd name="connsiteX2" fmla="*/ 3481256 w 6789306"/>
              <a:gd name="connsiteY2" fmla="*/ 6020 h 7666264"/>
              <a:gd name="connsiteX3" fmla="*/ 3520403 w 6789306"/>
              <a:gd name="connsiteY3" fmla="*/ 13430 h 7666264"/>
              <a:gd name="connsiteX4" fmla="*/ 3559040 w 6789306"/>
              <a:gd name="connsiteY4" fmla="*/ 23772 h 7666264"/>
              <a:gd name="connsiteX5" fmla="*/ 3596998 w 6789306"/>
              <a:gd name="connsiteY5" fmla="*/ 37045 h 7666264"/>
              <a:gd name="connsiteX6" fmla="*/ 3634107 w 6789306"/>
              <a:gd name="connsiteY6" fmla="*/ 53251 h 7666264"/>
              <a:gd name="connsiteX7" fmla="*/ 3670201 w 6789306"/>
              <a:gd name="connsiteY7" fmla="*/ 72387 h 7666264"/>
              <a:gd name="connsiteX8" fmla="*/ 6521982 w 6789306"/>
              <a:gd name="connsiteY8" fmla="*/ 1726296 h 7666264"/>
              <a:gd name="connsiteX9" fmla="*/ 6556516 w 6789306"/>
              <a:gd name="connsiteY9" fmla="*/ 1748117 h 7666264"/>
              <a:gd name="connsiteX10" fmla="*/ 6589010 w 6789306"/>
              <a:gd name="connsiteY10" fmla="*/ 1772276 h 7666264"/>
              <a:gd name="connsiteX11" fmla="*/ 6619382 w 6789306"/>
              <a:gd name="connsiteY11" fmla="*/ 1798628 h 7666264"/>
              <a:gd name="connsiteX12" fmla="*/ 6647546 w 6789306"/>
              <a:gd name="connsiteY12" fmla="*/ 1827026 h 7666264"/>
              <a:gd name="connsiteX13" fmla="*/ 6673418 w 6789306"/>
              <a:gd name="connsiteY13" fmla="*/ 1857324 h 7666264"/>
              <a:gd name="connsiteX14" fmla="*/ 6696916 w 6789306"/>
              <a:gd name="connsiteY14" fmla="*/ 1889376 h 7666264"/>
              <a:gd name="connsiteX15" fmla="*/ 6717954 w 6789306"/>
              <a:gd name="connsiteY15" fmla="*/ 1923036 h 7666264"/>
              <a:gd name="connsiteX16" fmla="*/ 6736448 w 6789306"/>
              <a:gd name="connsiteY16" fmla="*/ 1958157 h 7666264"/>
              <a:gd name="connsiteX17" fmla="*/ 6752316 w 6789306"/>
              <a:gd name="connsiteY17" fmla="*/ 1994595 h 7666264"/>
              <a:gd name="connsiteX18" fmla="*/ 6765472 w 6789306"/>
              <a:gd name="connsiteY18" fmla="*/ 2032202 h 7666264"/>
              <a:gd name="connsiteX19" fmla="*/ 6775834 w 6789306"/>
              <a:gd name="connsiteY19" fmla="*/ 2070833 h 7666264"/>
              <a:gd name="connsiteX20" fmla="*/ 6783316 w 6789306"/>
              <a:gd name="connsiteY20" fmla="*/ 2110342 h 7666264"/>
              <a:gd name="connsiteX21" fmla="*/ 6787834 w 6789306"/>
              <a:gd name="connsiteY21" fmla="*/ 2150584 h 7666264"/>
              <a:gd name="connsiteX22" fmla="*/ 6789306 w 6789306"/>
              <a:gd name="connsiteY22" fmla="*/ 2191410 h 7666264"/>
              <a:gd name="connsiteX23" fmla="*/ 6782880 w 6789306"/>
              <a:gd name="connsiteY23" fmla="*/ 5488075 h 7666264"/>
              <a:gd name="connsiteX24" fmla="*/ 6781248 w 6789306"/>
              <a:gd name="connsiteY24" fmla="*/ 5528896 h 7666264"/>
              <a:gd name="connsiteX25" fmla="*/ 6776572 w 6789306"/>
              <a:gd name="connsiteY25" fmla="*/ 5569119 h 7666264"/>
              <a:gd name="connsiteX26" fmla="*/ 6768936 w 6789306"/>
              <a:gd name="connsiteY26" fmla="*/ 5608599 h 7666264"/>
              <a:gd name="connsiteX27" fmla="*/ 6758424 w 6789306"/>
              <a:gd name="connsiteY27" fmla="*/ 5647190 h 7666264"/>
              <a:gd name="connsiteX28" fmla="*/ 6745122 w 6789306"/>
              <a:gd name="connsiteY28" fmla="*/ 5684746 h 7666264"/>
              <a:gd name="connsiteX29" fmla="*/ 6729112 w 6789306"/>
              <a:gd name="connsiteY29" fmla="*/ 5721122 h 7666264"/>
              <a:gd name="connsiteX30" fmla="*/ 6710480 w 6789306"/>
              <a:gd name="connsiteY30" fmla="*/ 5756172 h 7666264"/>
              <a:gd name="connsiteX31" fmla="*/ 6689312 w 6789306"/>
              <a:gd name="connsiteY31" fmla="*/ 5789750 h 7666264"/>
              <a:gd name="connsiteX32" fmla="*/ 6665690 w 6789306"/>
              <a:gd name="connsiteY32" fmla="*/ 5821710 h 7666264"/>
              <a:gd name="connsiteX33" fmla="*/ 6639700 w 6789306"/>
              <a:gd name="connsiteY33" fmla="*/ 5851907 h 7666264"/>
              <a:gd name="connsiteX34" fmla="*/ 6611424 w 6789306"/>
              <a:gd name="connsiteY34" fmla="*/ 5880196 h 7666264"/>
              <a:gd name="connsiteX35" fmla="*/ 6580950 w 6789306"/>
              <a:gd name="connsiteY35" fmla="*/ 5906429 h 7666264"/>
              <a:gd name="connsiteX36" fmla="*/ 6548362 w 6789306"/>
              <a:gd name="connsiteY36" fmla="*/ 5930462 h 7666264"/>
              <a:gd name="connsiteX37" fmla="*/ 6513742 w 6789306"/>
              <a:gd name="connsiteY37" fmla="*/ 5952149 h 7666264"/>
              <a:gd name="connsiteX38" fmla="*/ 3655526 w 6789306"/>
              <a:gd name="connsiteY38" fmla="*/ 7594914 h 7666264"/>
              <a:gd name="connsiteX39" fmla="*/ 3619360 w 6789306"/>
              <a:gd name="connsiteY39" fmla="*/ 7613912 h 7666264"/>
              <a:gd name="connsiteX40" fmla="*/ 3582189 w 6789306"/>
              <a:gd name="connsiteY40" fmla="*/ 7629974 h 7666264"/>
              <a:gd name="connsiteX41" fmla="*/ 3544183 w 6789306"/>
              <a:gd name="connsiteY41" fmla="*/ 7643100 h 7666264"/>
              <a:gd name="connsiteX42" fmla="*/ 3505507 w 6789306"/>
              <a:gd name="connsiteY42" fmla="*/ 7653293 h 7666264"/>
              <a:gd name="connsiteX43" fmla="*/ 3466332 w 6789306"/>
              <a:gd name="connsiteY43" fmla="*/ 7660550 h 7666264"/>
              <a:gd name="connsiteX44" fmla="*/ 3426825 w 6789306"/>
              <a:gd name="connsiteY44" fmla="*/ 7664874 h 7666264"/>
              <a:gd name="connsiteX45" fmla="*/ 3387156 w 6789306"/>
              <a:gd name="connsiteY45" fmla="*/ 7666264 h 7666264"/>
              <a:gd name="connsiteX46" fmla="*/ 3347492 w 6789306"/>
              <a:gd name="connsiteY46" fmla="*/ 7664720 h 7666264"/>
              <a:gd name="connsiteX47" fmla="*/ 3308003 w 6789306"/>
              <a:gd name="connsiteY47" fmla="*/ 7660242 h 7666264"/>
              <a:gd name="connsiteX48" fmla="*/ 3268856 w 6789306"/>
              <a:gd name="connsiteY48" fmla="*/ 7652832 h 7666264"/>
              <a:gd name="connsiteX49" fmla="*/ 3230220 w 6789306"/>
              <a:gd name="connsiteY49" fmla="*/ 7642488 h 7666264"/>
              <a:gd name="connsiteX50" fmla="*/ 3192264 w 6789306"/>
              <a:gd name="connsiteY50" fmla="*/ 7629213 h 7666264"/>
              <a:gd name="connsiteX51" fmla="*/ 3155156 w 6789306"/>
              <a:gd name="connsiteY51" fmla="*/ 7613005 h 7666264"/>
              <a:gd name="connsiteX52" fmla="*/ 3119063 w 6789306"/>
              <a:gd name="connsiteY52" fmla="*/ 7593866 h 7666264"/>
              <a:gd name="connsiteX53" fmla="*/ 267324 w 6789306"/>
              <a:gd name="connsiteY53" fmla="*/ 5940058 h 7666264"/>
              <a:gd name="connsiteX54" fmla="*/ 232788 w 6789306"/>
              <a:gd name="connsiteY54" fmla="*/ 5918236 h 7666264"/>
              <a:gd name="connsiteX55" fmla="*/ 200293 w 6789306"/>
              <a:gd name="connsiteY55" fmla="*/ 5894076 h 7666264"/>
              <a:gd name="connsiteX56" fmla="*/ 169922 w 6789306"/>
              <a:gd name="connsiteY56" fmla="*/ 5867724 h 7666264"/>
              <a:gd name="connsiteX57" fmla="*/ 141757 w 6789306"/>
              <a:gd name="connsiteY57" fmla="*/ 5839326 h 7666264"/>
              <a:gd name="connsiteX58" fmla="*/ 115884 w 6789306"/>
              <a:gd name="connsiteY58" fmla="*/ 5809028 h 7666264"/>
              <a:gd name="connsiteX59" fmla="*/ 92388 w 6789306"/>
              <a:gd name="connsiteY59" fmla="*/ 5776975 h 7666264"/>
              <a:gd name="connsiteX60" fmla="*/ 71350 w 6789306"/>
              <a:gd name="connsiteY60" fmla="*/ 5743315 h 7666264"/>
              <a:gd name="connsiteX61" fmla="*/ 52856 w 6789306"/>
              <a:gd name="connsiteY61" fmla="*/ 5708193 h 7666264"/>
              <a:gd name="connsiteX62" fmla="*/ 36989 w 6789306"/>
              <a:gd name="connsiteY62" fmla="*/ 5671755 h 7666264"/>
              <a:gd name="connsiteX63" fmla="*/ 23834 w 6789306"/>
              <a:gd name="connsiteY63" fmla="*/ 5634148 h 7666264"/>
              <a:gd name="connsiteX64" fmla="*/ 13472 w 6789306"/>
              <a:gd name="connsiteY64" fmla="*/ 5595517 h 7666264"/>
              <a:gd name="connsiteX65" fmla="*/ 5990 w 6789306"/>
              <a:gd name="connsiteY65" fmla="*/ 5556009 h 7666264"/>
              <a:gd name="connsiteX66" fmla="*/ 1472 w 6789306"/>
              <a:gd name="connsiteY66" fmla="*/ 5515769 h 7666264"/>
              <a:gd name="connsiteX67" fmla="*/ 0 w 6789306"/>
              <a:gd name="connsiteY67" fmla="*/ 5474944 h 7666264"/>
              <a:gd name="connsiteX68" fmla="*/ 6376 w 6789306"/>
              <a:gd name="connsiteY68" fmla="*/ 2178186 h 7666264"/>
              <a:gd name="connsiteX69" fmla="*/ 8008 w 6789306"/>
              <a:gd name="connsiteY69" fmla="*/ 2137365 h 7666264"/>
              <a:gd name="connsiteX70" fmla="*/ 12684 w 6789306"/>
              <a:gd name="connsiteY70" fmla="*/ 2097142 h 7666264"/>
              <a:gd name="connsiteX71" fmla="*/ 20320 w 6789306"/>
              <a:gd name="connsiteY71" fmla="*/ 2057662 h 7666264"/>
              <a:gd name="connsiteX72" fmla="*/ 30832 w 6789306"/>
              <a:gd name="connsiteY72" fmla="*/ 2019071 h 7666264"/>
              <a:gd name="connsiteX73" fmla="*/ 44135 w 6789306"/>
              <a:gd name="connsiteY73" fmla="*/ 1981515 h 7666264"/>
              <a:gd name="connsiteX74" fmla="*/ 60144 w 6789306"/>
              <a:gd name="connsiteY74" fmla="*/ 1945139 h 7666264"/>
              <a:gd name="connsiteX75" fmla="*/ 78775 w 6789306"/>
              <a:gd name="connsiteY75" fmla="*/ 1910089 h 7666264"/>
              <a:gd name="connsiteX76" fmla="*/ 99944 w 6789306"/>
              <a:gd name="connsiteY76" fmla="*/ 1876512 h 7666264"/>
              <a:gd name="connsiteX77" fmla="*/ 123566 w 6789306"/>
              <a:gd name="connsiteY77" fmla="*/ 1844551 h 7666264"/>
              <a:gd name="connsiteX78" fmla="*/ 149557 w 6789306"/>
              <a:gd name="connsiteY78" fmla="*/ 1814354 h 7666264"/>
              <a:gd name="connsiteX79" fmla="*/ 177831 w 6789306"/>
              <a:gd name="connsiteY79" fmla="*/ 1786065 h 7666264"/>
              <a:gd name="connsiteX80" fmla="*/ 208306 w 6789306"/>
              <a:gd name="connsiteY80" fmla="*/ 1759832 h 7666264"/>
              <a:gd name="connsiteX81" fmla="*/ 240894 w 6789306"/>
              <a:gd name="connsiteY81" fmla="*/ 1735799 h 7666264"/>
              <a:gd name="connsiteX82" fmla="*/ 275514 w 6789306"/>
              <a:gd name="connsiteY82" fmla="*/ 1714112 h 7666264"/>
              <a:gd name="connsiteX83" fmla="*/ 3133730 w 6789306"/>
              <a:gd name="connsiteY83" fmla="*/ 71347 h 7666264"/>
              <a:gd name="connsiteX84" fmla="*/ 3169896 w 6789306"/>
              <a:gd name="connsiteY84" fmla="*/ 52350 h 7666264"/>
              <a:gd name="connsiteX85" fmla="*/ 3207066 w 6789306"/>
              <a:gd name="connsiteY85" fmla="*/ 36287 h 7666264"/>
              <a:gd name="connsiteX86" fmla="*/ 3245074 w 6789306"/>
              <a:gd name="connsiteY86" fmla="*/ 23161 h 7666264"/>
              <a:gd name="connsiteX87" fmla="*/ 3283750 w 6789306"/>
              <a:gd name="connsiteY87" fmla="*/ 12970 h 7666264"/>
              <a:gd name="connsiteX88" fmla="*/ 3322925 w 6789306"/>
              <a:gd name="connsiteY88" fmla="*/ 5712 h 7666264"/>
              <a:gd name="connsiteX89" fmla="*/ 3362432 w 6789306"/>
              <a:gd name="connsiteY89" fmla="*/ 1388 h 766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789306" h="7666264">
                <a:moveTo>
                  <a:pt x="3402101" y="0"/>
                </a:moveTo>
                <a:lnTo>
                  <a:pt x="3441765" y="1543"/>
                </a:lnTo>
                <a:lnTo>
                  <a:pt x="3481256" y="6020"/>
                </a:lnTo>
                <a:lnTo>
                  <a:pt x="3520403" y="13430"/>
                </a:lnTo>
                <a:lnTo>
                  <a:pt x="3559040" y="23772"/>
                </a:lnTo>
                <a:lnTo>
                  <a:pt x="3596998" y="37045"/>
                </a:lnTo>
                <a:lnTo>
                  <a:pt x="3634107" y="53251"/>
                </a:lnTo>
                <a:lnTo>
                  <a:pt x="3670201" y="72387"/>
                </a:lnTo>
                <a:lnTo>
                  <a:pt x="6521982" y="1726296"/>
                </a:lnTo>
                <a:lnTo>
                  <a:pt x="6556516" y="1748117"/>
                </a:lnTo>
                <a:lnTo>
                  <a:pt x="6589010" y="1772276"/>
                </a:lnTo>
                <a:lnTo>
                  <a:pt x="6619382" y="1798628"/>
                </a:lnTo>
                <a:lnTo>
                  <a:pt x="6647546" y="1827026"/>
                </a:lnTo>
                <a:lnTo>
                  <a:pt x="6673418" y="1857324"/>
                </a:lnTo>
                <a:lnTo>
                  <a:pt x="6696916" y="1889376"/>
                </a:lnTo>
                <a:lnTo>
                  <a:pt x="6717954" y="1923036"/>
                </a:lnTo>
                <a:lnTo>
                  <a:pt x="6736448" y="1958157"/>
                </a:lnTo>
                <a:lnTo>
                  <a:pt x="6752316" y="1994595"/>
                </a:lnTo>
                <a:lnTo>
                  <a:pt x="6765472" y="2032202"/>
                </a:lnTo>
                <a:lnTo>
                  <a:pt x="6775834" y="2070833"/>
                </a:lnTo>
                <a:lnTo>
                  <a:pt x="6783316" y="2110342"/>
                </a:lnTo>
                <a:lnTo>
                  <a:pt x="6787834" y="2150584"/>
                </a:lnTo>
                <a:lnTo>
                  <a:pt x="6789306" y="2191410"/>
                </a:lnTo>
                <a:lnTo>
                  <a:pt x="6782880" y="5488075"/>
                </a:lnTo>
                <a:lnTo>
                  <a:pt x="6781248" y="5528896"/>
                </a:lnTo>
                <a:lnTo>
                  <a:pt x="6776572" y="5569119"/>
                </a:lnTo>
                <a:lnTo>
                  <a:pt x="6768936" y="5608599"/>
                </a:lnTo>
                <a:lnTo>
                  <a:pt x="6758424" y="5647190"/>
                </a:lnTo>
                <a:lnTo>
                  <a:pt x="6745122" y="5684746"/>
                </a:lnTo>
                <a:lnTo>
                  <a:pt x="6729112" y="5721122"/>
                </a:lnTo>
                <a:lnTo>
                  <a:pt x="6710480" y="5756172"/>
                </a:lnTo>
                <a:lnTo>
                  <a:pt x="6689312" y="5789750"/>
                </a:lnTo>
                <a:lnTo>
                  <a:pt x="6665690" y="5821710"/>
                </a:lnTo>
                <a:lnTo>
                  <a:pt x="6639700" y="5851907"/>
                </a:lnTo>
                <a:lnTo>
                  <a:pt x="6611424" y="5880196"/>
                </a:lnTo>
                <a:lnTo>
                  <a:pt x="6580950" y="5906429"/>
                </a:lnTo>
                <a:lnTo>
                  <a:pt x="6548362" y="5930462"/>
                </a:lnTo>
                <a:lnTo>
                  <a:pt x="6513742" y="5952149"/>
                </a:lnTo>
                <a:lnTo>
                  <a:pt x="3655526" y="7594914"/>
                </a:lnTo>
                <a:lnTo>
                  <a:pt x="3619360" y="7613912"/>
                </a:lnTo>
                <a:lnTo>
                  <a:pt x="3582189" y="7629974"/>
                </a:lnTo>
                <a:lnTo>
                  <a:pt x="3544183" y="7643100"/>
                </a:lnTo>
                <a:lnTo>
                  <a:pt x="3505507" y="7653293"/>
                </a:lnTo>
                <a:lnTo>
                  <a:pt x="3466332" y="7660550"/>
                </a:lnTo>
                <a:lnTo>
                  <a:pt x="3426825" y="7664874"/>
                </a:lnTo>
                <a:lnTo>
                  <a:pt x="3387156" y="7666264"/>
                </a:lnTo>
                <a:lnTo>
                  <a:pt x="3347492" y="7664720"/>
                </a:lnTo>
                <a:lnTo>
                  <a:pt x="3308003" y="7660242"/>
                </a:lnTo>
                <a:lnTo>
                  <a:pt x="3268856" y="7652832"/>
                </a:lnTo>
                <a:lnTo>
                  <a:pt x="3230220" y="7642488"/>
                </a:lnTo>
                <a:lnTo>
                  <a:pt x="3192264" y="7629213"/>
                </a:lnTo>
                <a:lnTo>
                  <a:pt x="3155156" y="7613005"/>
                </a:lnTo>
                <a:lnTo>
                  <a:pt x="3119063" y="7593866"/>
                </a:lnTo>
                <a:lnTo>
                  <a:pt x="267324" y="5940058"/>
                </a:lnTo>
                <a:lnTo>
                  <a:pt x="232788" y="5918236"/>
                </a:lnTo>
                <a:lnTo>
                  <a:pt x="200293" y="5894076"/>
                </a:lnTo>
                <a:lnTo>
                  <a:pt x="169922" y="5867724"/>
                </a:lnTo>
                <a:lnTo>
                  <a:pt x="141757" y="5839326"/>
                </a:lnTo>
                <a:lnTo>
                  <a:pt x="115884" y="5809028"/>
                </a:lnTo>
                <a:lnTo>
                  <a:pt x="92388" y="5776975"/>
                </a:lnTo>
                <a:lnTo>
                  <a:pt x="71350" y="5743315"/>
                </a:lnTo>
                <a:lnTo>
                  <a:pt x="52856" y="5708193"/>
                </a:lnTo>
                <a:lnTo>
                  <a:pt x="36989" y="5671755"/>
                </a:lnTo>
                <a:lnTo>
                  <a:pt x="23834" y="5634148"/>
                </a:lnTo>
                <a:lnTo>
                  <a:pt x="13472" y="5595517"/>
                </a:lnTo>
                <a:lnTo>
                  <a:pt x="5990" y="5556009"/>
                </a:lnTo>
                <a:lnTo>
                  <a:pt x="1472" y="5515769"/>
                </a:lnTo>
                <a:lnTo>
                  <a:pt x="0" y="5474944"/>
                </a:lnTo>
                <a:lnTo>
                  <a:pt x="6376" y="2178186"/>
                </a:lnTo>
                <a:lnTo>
                  <a:pt x="8008" y="2137365"/>
                </a:lnTo>
                <a:lnTo>
                  <a:pt x="12684" y="2097142"/>
                </a:lnTo>
                <a:lnTo>
                  <a:pt x="20320" y="2057662"/>
                </a:lnTo>
                <a:lnTo>
                  <a:pt x="30832" y="2019071"/>
                </a:lnTo>
                <a:lnTo>
                  <a:pt x="44135" y="1981515"/>
                </a:lnTo>
                <a:lnTo>
                  <a:pt x="60144" y="1945139"/>
                </a:lnTo>
                <a:lnTo>
                  <a:pt x="78775" y="1910089"/>
                </a:lnTo>
                <a:lnTo>
                  <a:pt x="99944" y="1876512"/>
                </a:lnTo>
                <a:lnTo>
                  <a:pt x="123566" y="1844551"/>
                </a:lnTo>
                <a:lnTo>
                  <a:pt x="149557" y="1814354"/>
                </a:lnTo>
                <a:lnTo>
                  <a:pt x="177831" y="1786065"/>
                </a:lnTo>
                <a:lnTo>
                  <a:pt x="208306" y="1759832"/>
                </a:lnTo>
                <a:lnTo>
                  <a:pt x="240894" y="1735799"/>
                </a:lnTo>
                <a:lnTo>
                  <a:pt x="275514" y="1714112"/>
                </a:lnTo>
                <a:lnTo>
                  <a:pt x="3133730" y="71347"/>
                </a:lnTo>
                <a:lnTo>
                  <a:pt x="3169896" y="52350"/>
                </a:lnTo>
                <a:lnTo>
                  <a:pt x="3207066" y="36287"/>
                </a:lnTo>
                <a:lnTo>
                  <a:pt x="3245074" y="23161"/>
                </a:lnTo>
                <a:lnTo>
                  <a:pt x="3283750" y="12970"/>
                </a:lnTo>
                <a:lnTo>
                  <a:pt x="3322925" y="5712"/>
                </a:lnTo>
                <a:lnTo>
                  <a:pt x="3362432" y="1388"/>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pic>
        <p:nvPicPr>
          <p:cNvPr id="10" name="Graphic 9">
            <a:extLst>
              <a:ext uri="{FF2B5EF4-FFF2-40B4-BE49-F238E27FC236}">
                <a16:creationId xmlns:a16="http://schemas.microsoft.com/office/drawing/2014/main" id="{BA2D205F-9BCB-0D3C-1A82-5713AF8832C5}"/>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6718" y="5138687"/>
            <a:ext cx="2077247" cy="1217052"/>
          </a:xfrm>
          <a:prstGeom prst="rect">
            <a:avLst/>
          </a:prstGeom>
        </p:spPr>
      </p:pic>
    </p:spTree>
    <p:extLst>
      <p:ext uri="{BB962C8B-B14F-4D97-AF65-F5344CB8AC3E}">
        <p14:creationId xmlns:p14="http://schemas.microsoft.com/office/powerpoint/2010/main" val="297706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age with imag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1604F914-0951-1B41-B3F6-4FAE41954985}"/>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35584"/>
          <a:stretch/>
        </p:blipFill>
        <p:spPr>
          <a:xfrm>
            <a:off x="5498350" y="-1"/>
            <a:ext cx="1848440" cy="1488275"/>
          </a:xfrm>
          <a:prstGeom prst="rect">
            <a:avLst/>
          </a:prstGeom>
        </p:spPr>
      </p:pic>
      <p:sp>
        <p:nvSpPr>
          <p:cNvPr id="5" name="object 3">
            <a:extLst>
              <a:ext uri="{FF2B5EF4-FFF2-40B4-BE49-F238E27FC236}">
                <a16:creationId xmlns:a16="http://schemas.microsoft.com/office/drawing/2014/main" id="{6D7138A7-8583-135B-8DA0-8F4203927051}"/>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sp>
        <p:nvSpPr>
          <p:cNvPr id="28" name="Rectangle 27">
            <a:extLst>
              <a:ext uri="{FF2B5EF4-FFF2-40B4-BE49-F238E27FC236}">
                <a16:creationId xmlns:a16="http://schemas.microsoft.com/office/drawing/2014/main" id="{47F33000-A79C-809D-B722-16DAAB0A3599}"/>
              </a:ext>
            </a:extLst>
          </p:cNvPr>
          <p:cNvSpPr/>
          <p:nvPr userDrawn="1"/>
        </p:nvSpPr>
        <p:spPr>
          <a:xfrm>
            <a:off x="9469402" y="4214532"/>
            <a:ext cx="2722598" cy="2643468"/>
          </a:xfrm>
          <a:prstGeom prst="rect">
            <a:avLst/>
          </a:prstGeom>
          <a:solidFill>
            <a:srgbClr val="AAC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sp>
        <p:nvSpPr>
          <p:cNvPr id="27" name="Picture Placeholder 26">
            <a:extLst>
              <a:ext uri="{FF2B5EF4-FFF2-40B4-BE49-F238E27FC236}">
                <a16:creationId xmlns:a16="http://schemas.microsoft.com/office/drawing/2014/main" id="{B33F7E89-EC9F-C7D8-489F-D3A57773E618}"/>
              </a:ext>
            </a:extLst>
          </p:cNvPr>
          <p:cNvSpPr>
            <a:spLocks noGrp="1"/>
          </p:cNvSpPr>
          <p:nvPr>
            <p:ph type="pic" sz="quarter" idx="10" hasCustomPrompt="1"/>
          </p:nvPr>
        </p:nvSpPr>
        <p:spPr>
          <a:xfrm>
            <a:off x="7096276" y="0"/>
            <a:ext cx="5095724" cy="6858000"/>
          </a:xfrm>
          <a:custGeom>
            <a:avLst/>
            <a:gdLst>
              <a:gd name="connsiteX0" fmla="*/ 0 w 8402637"/>
              <a:gd name="connsiteY0" fmla="*/ 0 h 11309350"/>
              <a:gd name="connsiteX1" fmla="*/ 8402637 w 8402637"/>
              <a:gd name="connsiteY1" fmla="*/ 0 h 11309350"/>
              <a:gd name="connsiteX2" fmla="*/ 8402637 w 8402637"/>
              <a:gd name="connsiteY2" fmla="*/ 7492746 h 11309350"/>
              <a:gd name="connsiteX3" fmla="*/ 8377461 w 8402637"/>
              <a:gd name="connsiteY3" fmla="*/ 7499379 h 11309350"/>
              <a:gd name="connsiteX4" fmla="*/ 8339453 w 8402637"/>
              <a:gd name="connsiteY4" fmla="*/ 7512505 h 11309350"/>
              <a:gd name="connsiteX5" fmla="*/ 8302283 w 8402637"/>
              <a:gd name="connsiteY5" fmla="*/ 7528569 h 11309350"/>
              <a:gd name="connsiteX6" fmla="*/ 8266117 w 8402637"/>
              <a:gd name="connsiteY6" fmla="*/ 7547565 h 11309350"/>
              <a:gd name="connsiteX7" fmla="*/ 5407901 w 8402637"/>
              <a:gd name="connsiteY7" fmla="*/ 9190330 h 11309350"/>
              <a:gd name="connsiteX8" fmla="*/ 5373281 w 8402637"/>
              <a:gd name="connsiteY8" fmla="*/ 9212017 h 11309350"/>
              <a:gd name="connsiteX9" fmla="*/ 5340693 w 8402637"/>
              <a:gd name="connsiteY9" fmla="*/ 9236050 h 11309350"/>
              <a:gd name="connsiteX10" fmla="*/ 5310217 w 8402637"/>
              <a:gd name="connsiteY10" fmla="*/ 9262283 h 11309350"/>
              <a:gd name="connsiteX11" fmla="*/ 5281945 w 8402637"/>
              <a:gd name="connsiteY11" fmla="*/ 9290572 h 11309350"/>
              <a:gd name="connsiteX12" fmla="*/ 5255953 w 8402637"/>
              <a:gd name="connsiteY12" fmla="*/ 9320769 h 11309350"/>
              <a:gd name="connsiteX13" fmla="*/ 5232331 w 8402637"/>
              <a:gd name="connsiteY13" fmla="*/ 9352730 h 11309350"/>
              <a:gd name="connsiteX14" fmla="*/ 5211161 w 8402637"/>
              <a:gd name="connsiteY14" fmla="*/ 9386307 h 11309350"/>
              <a:gd name="connsiteX15" fmla="*/ 5192531 w 8402637"/>
              <a:gd name="connsiteY15" fmla="*/ 9421357 h 11309350"/>
              <a:gd name="connsiteX16" fmla="*/ 5176521 w 8402637"/>
              <a:gd name="connsiteY16" fmla="*/ 9457733 h 11309350"/>
              <a:gd name="connsiteX17" fmla="*/ 5163219 w 8402637"/>
              <a:gd name="connsiteY17" fmla="*/ 9495289 h 11309350"/>
              <a:gd name="connsiteX18" fmla="*/ 5152707 w 8402637"/>
              <a:gd name="connsiteY18" fmla="*/ 9533880 h 11309350"/>
              <a:gd name="connsiteX19" fmla="*/ 5145071 w 8402637"/>
              <a:gd name="connsiteY19" fmla="*/ 9573360 h 11309350"/>
              <a:gd name="connsiteX20" fmla="*/ 5140395 w 8402637"/>
              <a:gd name="connsiteY20" fmla="*/ 9613583 h 11309350"/>
              <a:gd name="connsiteX21" fmla="*/ 5138763 w 8402637"/>
              <a:gd name="connsiteY21" fmla="*/ 9654404 h 11309350"/>
              <a:gd name="connsiteX22" fmla="*/ 5135563 w 8402637"/>
              <a:gd name="connsiteY22" fmla="*/ 11309350 h 11309350"/>
              <a:gd name="connsiteX23" fmla="*/ 0 w 8402637"/>
              <a:gd name="connsiteY23" fmla="*/ 11309350 h 1130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402637" h="11309350">
                <a:moveTo>
                  <a:pt x="0" y="0"/>
                </a:moveTo>
                <a:lnTo>
                  <a:pt x="8402637" y="0"/>
                </a:lnTo>
                <a:lnTo>
                  <a:pt x="8402637" y="7492746"/>
                </a:lnTo>
                <a:lnTo>
                  <a:pt x="8377461" y="7499379"/>
                </a:lnTo>
                <a:lnTo>
                  <a:pt x="8339453" y="7512505"/>
                </a:lnTo>
                <a:lnTo>
                  <a:pt x="8302283" y="7528569"/>
                </a:lnTo>
                <a:lnTo>
                  <a:pt x="8266117" y="7547565"/>
                </a:lnTo>
                <a:lnTo>
                  <a:pt x="5407901" y="9190330"/>
                </a:lnTo>
                <a:lnTo>
                  <a:pt x="5373281" y="9212017"/>
                </a:lnTo>
                <a:lnTo>
                  <a:pt x="5340693" y="9236050"/>
                </a:lnTo>
                <a:lnTo>
                  <a:pt x="5310217" y="9262283"/>
                </a:lnTo>
                <a:lnTo>
                  <a:pt x="5281945" y="9290572"/>
                </a:lnTo>
                <a:lnTo>
                  <a:pt x="5255953" y="9320769"/>
                </a:lnTo>
                <a:lnTo>
                  <a:pt x="5232331" y="9352730"/>
                </a:lnTo>
                <a:lnTo>
                  <a:pt x="5211161" y="9386307"/>
                </a:lnTo>
                <a:lnTo>
                  <a:pt x="5192531" y="9421357"/>
                </a:lnTo>
                <a:lnTo>
                  <a:pt x="5176521" y="9457733"/>
                </a:lnTo>
                <a:lnTo>
                  <a:pt x="5163219" y="9495289"/>
                </a:lnTo>
                <a:lnTo>
                  <a:pt x="5152707" y="9533880"/>
                </a:lnTo>
                <a:lnTo>
                  <a:pt x="5145071" y="9573360"/>
                </a:lnTo>
                <a:lnTo>
                  <a:pt x="5140395" y="9613583"/>
                </a:lnTo>
                <a:lnTo>
                  <a:pt x="5138763" y="9654404"/>
                </a:lnTo>
                <a:lnTo>
                  <a:pt x="5135563" y="11309350"/>
                </a:lnTo>
                <a:lnTo>
                  <a:pt x="0" y="11309350"/>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pic>
        <p:nvPicPr>
          <p:cNvPr id="6" name="Graphic 5">
            <a:extLst>
              <a:ext uri="{FF2B5EF4-FFF2-40B4-BE49-F238E27FC236}">
                <a16:creationId xmlns:a16="http://schemas.microsoft.com/office/drawing/2014/main" id="{9C15911D-FE8E-10EA-FBE3-A04A4E041222}"/>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38254"/>
          <a:stretch/>
        </p:blipFill>
        <p:spPr>
          <a:xfrm>
            <a:off x="229219" y="6171581"/>
            <a:ext cx="1232162" cy="445754"/>
          </a:xfrm>
          <a:prstGeom prst="rect">
            <a:avLst/>
          </a:prstGeom>
        </p:spPr>
      </p:pic>
      <p:sp>
        <p:nvSpPr>
          <p:cNvPr id="10" name="Text Placeholder 134">
            <a:extLst>
              <a:ext uri="{FF2B5EF4-FFF2-40B4-BE49-F238E27FC236}">
                <a16:creationId xmlns:a16="http://schemas.microsoft.com/office/drawing/2014/main" id="{5D174195-B5DE-E7AB-F92A-F8B08CEF3231}"/>
              </a:ext>
            </a:extLst>
          </p:cNvPr>
          <p:cNvSpPr>
            <a:spLocks noGrp="1"/>
          </p:cNvSpPr>
          <p:nvPr>
            <p:ph type="body" sz="quarter" idx="13" hasCustomPrompt="1"/>
          </p:nvPr>
        </p:nvSpPr>
        <p:spPr>
          <a:xfrm>
            <a:off x="550682" y="2221381"/>
            <a:ext cx="5218749" cy="4137638"/>
          </a:xfrm>
          <a:prstGeom prst="rect">
            <a:avLst/>
          </a:prstGeom>
        </p:spPr>
        <p:txBody>
          <a:bodyPr/>
          <a:lstStyle>
            <a:lvl1pPr>
              <a:defRPr sz="2426"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
        <p:nvSpPr>
          <p:cNvPr id="11" name="Text Placeholder 134">
            <a:extLst>
              <a:ext uri="{FF2B5EF4-FFF2-40B4-BE49-F238E27FC236}">
                <a16:creationId xmlns:a16="http://schemas.microsoft.com/office/drawing/2014/main" id="{F87D1C5B-1107-DBF2-A0BF-2B1185887F61}"/>
              </a:ext>
            </a:extLst>
          </p:cNvPr>
          <p:cNvSpPr>
            <a:spLocks noGrp="1"/>
          </p:cNvSpPr>
          <p:nvPr>
            <p:ph type="body" sz="quarter" idx="11" hasCustomPrompt="1"/>
          </p:nvPr>
        </p:nvSpPr>
        <p:spPr>
          <a:xfrm>
            <a:off x="550681" y="1266632"/>
            <a:ext cx="5218750"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spTree>
    <p:extLst>
      <p:ext uri="{BB962C8B-B14F-4D97-AF65-F5344CB8AC3E}">
        <p14:creationId xmlns:p14="http://schemas.microsoft.com/office/powerpoint/2010/main" val="377746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age double column">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5D851D0-3FA6-CAE6-B209-1E0E0075A174}"/>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pic>
        <p:nvPicPr>
          <p:cNvPr id="7" name="Graphic 6">
            <a:extLst>
              <a:ext uri="{FF2B5EF4-FFF2-40B4-BE49-F238E27FC236}">
                <a16:creationId xmlns:a16="http://schemas.microsoft.com/office/drawing/2014/main" id="{6A10997B-B915-82BD-569B-8B33D9C45121}"/>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b="38254"/>
          <a:stretch/>
        </p:blipFill>
        <p:spPr>
          <a:xfrm>
            <a:off x="229219" y="6171581"/>
            <a:ext cx="1232162" cy="445754"/>
          </a:xfrm>
          <a:prstGeom prst="rect">
            <a:avLst/>
          </a:prstGeom>
        </p:spPr>
      </p:pic>
      <p:sp>
        <p:nvSpPr>
          <p:cNvPr id="8" name="Text Placeholder 134">
            <a:extLst>
              <a:ext uri="{FF2B5EF4-FFF2-40B4-BE49-F238E27FC236}">
                <a16:creationId xmlns:a16="http://schemas.microsoft.com/office/drawing/2014/main" id="{D3637859-C214-068F-18AA-808EC7D10958}"/>
              </a:ext>
            </a:extLst>
          </p:cNvPr>
          <p:cNvSpPr>
            <a:spLocks noGrp="1"/>
          </p:cNvSpPr>
          <p:nvPr>
            <p:ph type="body" sz="quarter" idx="11" hasCustomPrompt="1"/>
          </p:nvPr>
        </p:nvSpPr>
        <p:spPr>
          <a:xfrm>
            <a:off x="538855" y="1266632"/>
            <a:ext cx="4852154"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sp>
        <p:nvSpPr>
          <p:cNvPr id="11" name="Text Placeholder 134">
            <a:extLst>
              <a:ext uri="{FF2B5EF4-FFF2-40B4-BE49-F238E27FC236}">
                <a16:creationId xmlns:a16="http://schemas.microsoft.com/office/drawing/2014/main" id="{5B62DE48-DBC0-EC36-56DD-A29C2BD8DDEF}"/>
              </a:ext>
            </a:extLst>
          </p:cNvPr>
          <p:cNvSpPr>
            <a:spLocks noGrp="1"/>
          </p:cNvSpPr>
          <p:nvPr>
            <p:ph type="body" sz="quarter" idx="14" hasCustomPrompt="1"/>
          </p:nvPr>
        </p:nvSpPr>
        <p:spPr>
          <a:xfrm>
            <a:off x="5969195" y="1266632"/>
            <a:ext cx="4860888"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sp>
        <p:nvSpPr>
          <p:cNvPr id="2" name="Text Placeholder 134">
            <a:extLst>
              <a:ext uri="{FF2B5EF4-FFF2-40B4-BE49-F238E27FC236}">
                <a16:creationId xmlns:a16="http://schemas.microsoft.com/office/drawing/2014/main" id="{95016034-99EB-E6E8-DCD1-0731ECD24381}"/>
              </a:ext>
            </a:extLst>
          </p:cNvPr>
          <p:cNvSpPr>
            <a:spLocks noGrp="1"/>
          </p:cNvSpPr>
          <p:nvPr>
            <p:ph type="body" sz="quarter" idx="12" hasCustomPrompt="1"/>
          </p:nvPr>
        </p:nvSpPr>
        <p:spPr>
          <a:xfrm>
            <a:off x="550682" y="2221380"/>
            <a:ext cx="4852154"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3" name="Text Placeholder 134">
            <a:extLst>
              <a:ext uri="{FF2B5EF4-FFF2-40B4-BE49-F238E27FC236}">
                <a16:creationId xmlns:a16="http://schemas.microsoft.com/office/drawing/2014/main" id="{6426EB68-E8A0-01E2-232B-9B2C6A711CC9}"/>
              </a:ext>
            </a:extLst>
          </p:cNvPr>
          <p:cNvSpPr>
            <a:spLocks noGrp="1"/>
          </p:cNvSpPr>
          <p:nvPr>
            <p:ph type="body" sz="quarter" idx="13" hasCustomPrompt="1"/>
          </p:nvPr>
        </p:nvSpPr>
        <p:spPr>
          <a:xfrm>
            <a:off x="550682" y="2783395"/>
            <a:ext cx="4849061"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
        <p:nvSpPr>
          <p:cNvPr id="4" name="Text Placeholder 134">
            <a:extLst>
              <a:ext uri="{FF2B5EF4-FFF2-40B4-BE49-F238E27FC236}">
                <a16:creationId xmlns:a16="http://schemas.microsoft.com/office/drawing/2014/main" id="{D6459EEF-D411-0BA7-03AE-4E99BECBD5F0}"/>
              </a:ext>
            </a:extLst>
          </p:cNvPr>
          <p:cNvSpPr>
            <a:spLocks noGrp="1"/>
          </p:cNvSpPr>
          <p:nvPr>
            <p:ph type="body" sz="quarter" idx="15" hasCustomPrompt="1"/>
          </p:nvPr>
        </p:nvSpPr>
        <p:spPr>
          <a:xfrm>
            <a:off x="5981021" y="2221380"/>
            <a:ext cx="4849061"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10" name="Text Placeholder 134">
            <a:extLst>
              <a:ext uri="{FF2B5EF4-FFF2-40B4-BE49-F238E27FC236}">
                <a16:creationId xmlns:a16="http://schemas.microsoft.com/office/drawing/2014/main" id="{A56B6477-0DC7-A862-1E3D-DEAC0E61B8AA}"/>
              </a:ext>
            </a:extLst>
          </p:cNvPr>
          <p:cNvSpPr>
            <a:spLocks noGrp="1"/>
          </p:cNvSpPr>
          <p:nvPr>
            <p:ph type="body" sz="quarter" idx="16" hasCustomPrompt="1"/>
          </p:nvPr>
        </p:nvSpPr>
        <p:spPr>
          <a:xfrm>
            <a:off x="5981021" y="2783395"/>
            <a:ext cx="4849061"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pic>
        <p:nvPicPr>
          <p:cNvPr id="17" name="Graphic 16">
            <a:extLst>
              <a:ext uri="{FF2B5EF4-FFF2-40B4-BE49-F238E27FC236}">
                <a16:creationId xmlns:a16="http://schemas.microsoft.com/office/drawing/2014/main" id="{A3DA49C9-06B3-772A-395F-E4A8DF29E1B9}"/>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22500" r="28064"/>
          <a:stretch/>
        </p:blipFill>
        <p:spPr>
          <a:xfrm>
            <a:off x="8893416" y="0"/>
            <a:ext cx="3298584" cy="4659538"/>
          </a:xfrm>
          <a:prstGeom prst="rect">
            <a:avLst/>
          </a:prstGeom>
        </p:spPr>
      </p:pic>
    </p:spTree>
    <p:extLst>
      <p:ext uri="{BB962C8B-B14F-4D97-AF65-F5344CB8AC3E}">
        <p14:creationId xmlns:p14="http://schemas.microsoft.com/office/powerpoint/2010/main" val="851536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page with image in hexagon ">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353F34A3-C74B-21A9-9E79-C0F671B15658}"/>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2652" y="4358419"/>
            <a:ext cx="1482178" cy="1452133"/>
          </a:xfrm>
          <a:prstGeom prst="rect">
            <a:avLst/>
          </a:prstGeom>
        </p:spPr>
      </p:pic>
      <p:pic>
        <p:nvPicPr>
          <p:cNvPr id="8" name="Graphic 7">
            <a:extLst>
              <a:ext uri="{FF2B5EF4-FFF2-40B4-BE49-F238E27FC236}">
                <a16:creationId xmlns:a16="http://schemas.microsoft.com/office/drawing/2014/main" id="{FB53B7C2-4EF4-3CBC-32BD-5787A54B7C87}"/>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9030" y="3739190"/>
            <a:ext cx="1482178" cy="1518519"/>
          </a:xfrm>
          <a:prstGeom prst="rect">
            <a:avLst/>
          </a:prstGeom>
        </p:spPr>
      </p:pic>
      <p:pic>
        <p:nvPicPr>
          <p:cNvPr id="9" name="Graphic 8">
            <a:extLst>
              <a:ext uri="{FF2B5EF4-FFF2-40B4-BE49-F238E27FC236}">
                <a16:creationId xmlns:a16="http://schemas.microsoft.com/office/drawing/2014/main" id="{93D762DF-7F79-1D77-C307-5FD8DDE5ECD9}"/>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l="-7941" t="-6650" r="-1" b="1"/>
          <a:stretch/>
        </p:blipFill>
        <p:spPr>
          <a:xfrm>
            <a:off x="229219" y="102043"/>
            <a:ext cx="2296954" cy="2325146"/>
          </a:xfrm>
          <a:prstGeom prst="rect">
            <a:avLst/>
          </a:prstGeom>
        </p:spPr>
      </p:pic>
      <p:sp>
        <p:nvSpPr>
          <p:cNvPr id="7" name="Picture Placeholder 19">
            <a:extLst>
              <a:ext uri="{FF2B5EF4-FFF2-40B4-BE49-F238E27FC236}">
                <a16:creationId xmlns:a16="http://schemas.microsoft.com/office/drawing/2014/main" id="{EAE1CC97-BE62-04E4-624C-3D0CC4FEACD1}"/>
              </a:ext>
            </a:extLst>
          </p:cNvPr>
          <p:cNvSpPr>
            <a:spLocks noGrp="1"/>
          </p:cNvSpPr>
          <p:nvPr>
            <p:ph type="pic" sz="quarter" idx="12" hasCustomPrompt="1"/>
          </p:nvPr>
        </p:nvSpPr>
        <p:spPr>
          <a:xfrm>
            <a:off x="689314" y="564120"/>
            <a:ext cx="4526481" cy="5110797"/>
          </a:xfrm>
          <a:custGeom>
            <a:avLst/>
            <a:gdLst>
              <a:gd name="connsiteX0" fmla="*/ 3402101 w 6789306"/>
              <a:gd name="connsiteY0" fmla="*/ 0 h 7666264"/>
              <a:gd name="connsiteX1" fmla="*/ 3441765 w 6789306"/>
              <a:gd name="connsiteY1" fmla="*/ 1543 h 7666264"/>
              <a:gd name="connsiteX2" fmla="*/ 3481256 w 6789306"/>
              <a:gd name="connsiteY2" fmla="*/ 6020 h 7666264"/>
              <a:gd name="connsiteX3" fmla="*/ 3520403 w 6789306"/>
              <a:gd name="connsiteY3" fmla="*/ 13430 h 7666264"/>
              <a:gd name="connsiteX4" fmla="*/ 3559040 w 6789306"/>
              <a:gd name="connsiteY4" fmla="*/ 23772 h 7666264"/>
              <a:gd name="connsiteX5" fmla="*/ 3596998 w 6789306"/>
              <a:gd name="connsiteY5" fmla="*/ 37045 h 7666264"/>
              <a:gd name="connsiteX6" fmla="*/ 3634107 w 6789306"/>
              <a:gd name="connsiteY6" fmla="*/ 53251 h 7666264"/>
              <a:gd name="connsiteX7" fmla="*/ 3670201 w 6789306"/>
              <a:gd name="connsiteY7" fmla="*/ 72387 h 7666264"/>
              <a:gd name="connsiteX8" fmla="*/ 6521982 w 6789306"/>
              <a:gd name="connsiteY8" fmla="*/ 1726296 h 7666264"/>
              <a:gd name="connsiteX9" fmla="*/ 6556516 w 6789306"/>
              <a:gd name="connsiteY9" fmla="*/ 1748117 h 7666264"/>
              <a:gd name="connsiteX10" fmla="*/ 6589010 w 6789306"/>
              <a:gd name="connsiteY10" fmla="*/ 1772276 h 7666264"/>
              <a:gd name="connsiteX11" fmla="*/ 6619382 w 6789306"/>
              <a:gd name="connsiteY11" fmla="*/ 1798628 h 7666264"/>
              <a:gd name="connsiteX12" fmla="*/ 6647546 w 6789306"/>
              <a:gd name="connsiteY12" fmla="*/ 1827026 h 7666264"/>
              <a:gd name="connsiteX13" fmla="*/ 6673418 w 6789306"/>
              <a:gd name="connsiteY13" fmla="*/ 1857324 h 7666264"/>
              <a:gd name="connsiteX14" fmla="*/ 6696916 w 6789306"/>
              <a:gd name="connsiteY14" fmla="*/ 1889376 h 7666264"/>
              <a:gd name="connsiteX15" fmla="*/ 6717954 w 6789306"/>
              <a:gd name="connsiteY15" fmla="*/ 1923036 h 7666264"/>
              <a:gd name="connsiteX16" fmla="*/ 6736448 w 6789306"/>
              <a:gd name="connsiteY16" fmla="*/ 1958157 h 7666264"/>
              <a:gd name="connsiteX17" fmla="*/ 6752316 w 6789306"/>
              <a:gd name="connsiteY17" fmla="*/ 1994595 h 7666264"/>
              <a:gd name="connsiteX18" fmla="*/ 6765472 w 6789306"/>
              <a:gd name="connsiteY18" fmla="*/ 2032202 h 7666264"/>
              <a:gd name="connsiteX19" fmla="*/ 6775834 w 6789306"/>
              <a:gd name="connsiteY19" fmla="*/ 2070833 h 7666264"/>
              <a:gd name="connsiteX20" fmla="*/ 6783316 w 6789306"/>
              <a:gd name="connsiteY20" fmla="*/ 2110342 h 7666264"/>
              <a:gd name="connsiteX21" fmla="*/ 6787834 w 6789306"/>
              <a:gd name="connsiteY21" fmla="*/ 2150584 h 7666264"/>
              <a:gd name="connsiteX22" fmla="*/ 6789306 w 6789306"/>
              <a:gd name="connsiteY22" fmla="*/ 2191410 h 7666264"/>
              <a:gd name="connsiteX23" fmla="*/ 6782880 w 6789306"/>
              <a:gd name="connsiteY23" fmla="*/ 5488075 h 7666264"/>
              <a:gd name="connsiteX24" fmla="*/ 6781248 w 6789306"/>
              <a:gd name="connsiteY24" fmla="*/ 5528896 h 7666264"/>
              <a:gd name="connsiteX25" fmla="*/ 6776572 w 6789306"/>
              <a:gd name="connsiteY25" fmla="*/ 5569119 h 7666264"/>
              <a:gd name="connsiteX26" fmla="*/ 6768936 w 6789306"/>
              <a:gd name="connsiteY26" fmla="*/ 5608599 h 7666264"/>
              <a:gd name="connsiteX27" fmla="*/ 6758424 w 6789306"/>
              <a:gd name="connsiteY27" fmla="*/ 5647190 h 7666264"/>
              <a:gd name="connsiteX28" fmla="*/ 6745122 w 6789306"/>
              <a:gd name="connsiteY28" fmla="*/ 5684746 h 7666264"/>
              <a:gd name="connsiteX29" fmla="*/ 6729112 w 6789306"/>
              <a:gd name="connsiteY29" fmla="*/ 5721122 h 7666264"/>
              <a:gd name="connsiteX30" fmla="*/ 6710480 w 6789306"/>
              <a:gd name="connsiteY30" fmla="*/ 5756172 h 7666264"/>
              <a:gd name="connsiteX31" fmla="*/ 6689312 w 6789306"/>
              <a:gd name="connsiteY31" fmla="*/ 5789750 h 7666264"/>
              <a:gd name="connsiteX32" fmla="*/ 6665690 w 6789306"/>
              <a:gd name="connsiteY32" fmla="*/ 5821710 h 7666264"/>
              <a:gd name="connsiteX33" fmla="*/ 6639700 w 6789306"/>
              <a:gd name="connsiteY33" fmla="*/ 5851907 h 7666264"/>
              <a:gd name="connsiteX34" fmla="*/ 6611424 w 6789306"/>
              <a:gd name="connsiteY34" fmla="*/ 5880196 h 7666264"/>
              <a:gd name="connsiteX35" fmla="*/ 6580950 w 6789306"/>
              <a:gd name="connsiteY35" fmla="*/ 5906429 h 7666264"/>
              <a:gd name="connsiteX36" fmla="*/ 6548362 w 6789306"/>
              <a:gd name="connsiteY36" fmla="*/ 5930462 h 7666264"/>
              <a:gd name="connsiteX37" fmla="*/ 6513742 w 6789306"/>
              <a:gd name="connsiteY37" fmla="*/ 5952149 h 7666264"/>
              <a:gd name="connsiteX38" fmla="*/ 3655526 w 6789306"/>
              <a:gd name="connsiteY38" fmla="*/ 7594914 h 7666264"/>
              <a:gd name="connsiteX39" fmla="*/ 3619360 w 6789306"/>
              <a:gd name="connsiteY39" fmla="*/ 7613912 h 7666264"/>
              <a:gd name="connsiteX40" fmla="*/ 3582189 w 6789306"/>
              <a:gd name="connsiteY40" fmla="*/ 7629974 h 7666264"/>
              <a:gd name="connsiteX41" fmla="*/ 3544183 w 6789306"/>
              <a:gd name="connsiteY41" fmla="*/ 7643100 h 7666264"/>
              <a:gd name="connsiteX42" fmla="*/ 3505507 w 6789306"/>
              <a:gd name="connsiteY42" fmla="*/ 7653293 h 7666264"/>
              <a:gd name="connsiteX43" fmla="*/ 3466332 w 6789306"/>
              <a:gd name="connsiteY43" fmla="*/ 7660550 h 7666264"/>
              <a:gd name="connsiteX44" fmla="*/ 3426825 w 6789306"/>
              <a:gd name="connsiteY44" fmla="*/ 7664874 h 7666264"/>
              <a:gd name="connsiteX45" fmla="*/ 3387156 w 6789306"/>
              <a:gd name="connsiteY45" fmla="*/ 7666264 h 7666264"/>
              <a:gd name="connsiteX46" fmla="*/ 3347492 w 6789306"/>
              <a:gd name="connsiteY46" fmla="*/ 7664720 h 7666264"/>
              <a:gd name="connsiteX47" fmla="*/ 3308003 w 6789306"/>
              <a:gd name="connsiteY47" fmla="*/ 7660242 h 7666264"/>
              <a:gd name="connsiteX48" fmla="*/ 3268856 w 6789306"/>
              <a:gd name="connsiteY48" fmla="*/ 7652832 h 7666264"/>
              <a:gd name="connsiteX49" fmla="*/ 3230220 w 6789306"/>
              <a:gd name="connsiteY49" fmla="*/ 7642488 h 7666264"/>
              <a:gd name="connsiteX50" fmla="*/ 3192264 w 6789306"/>
              <a:gd name="connsiteY50" fmla="*/ 7629213 h 7666264"/>
              <a:gd name="connsiteX51" fmla="*/ 3155156 w 6789306"/>
              <a:gd name="connsiteY51" fmla="*/ 7613005 h 7666264"/>
              <a:gd name="connsiteX52" fmla="*/ 3119063 w 6789306"/>
              <a:gd name="connsiteY52" fmla="*/ 7593866 h 7666264"/>
              <a:gd name="connsiteX53" fmla="*/ 267324 w 6789306"/>
              <a:gd name="connsiteY53" fmla="*/ 5940058 h 7666264"/>
              <a:gd name="connsiteX54" fmla="*/ 232788 w 6789306"/>
              <a:gd name="connsiteY54" fmla="*/ 5918236 h 7666264"/>
              <a:gd name="connsiteX55" fmla="*/ 200293 w 6789306"/>
              <a:gd name="connsiteY55" fmla="*/ 5894076 h 7666264"/>
              <a:gd name="connsiteX56" fmla="*/ 169922 w 6789306"/>
              <a:gd name="connsiteY56" fmla="*/ 5867724 h 7666264"/>
              <a:gd name="connsiteX57" fmla="*/ 141757 w 6789306"/>
              <a:gd name="connsiteY57" fmla="*/ 5839326 h 7666264"/>
              <a:gd name="connsiteX58" fmla="*/ 115884 w 6789306"/>
              <a:gd name="connsiteY58" fmla="*/ 5809028 h 7666264"/>
              <a:gd name="connsiteX59" fmla="*/ 92388 w 6789306"/>
              <a:gd name="connsiteY59" fmla="*/ 5776975 h 7666264"/>
              <a:gd name="connsiteX60" fmla="*/ 71350 w 6789306"/>
              <a:gd name="connsiteY60" fmla="*/ 5743315 h 7666264"/>
              <a:gd name="connsiteX61" fmla="*/ 52856 w 6789306"/>
              <a:gd name="connsiteY61" fmla="*/ 5708193 h 7666264"/>
              <a:gd name="connsiteX62" fmla="*/ 36989 w 6789306"/>
              <a:gd name="connsiteY62" fmla="*/ 5671755 h 7666264"/>
              <a:gd name="connsiteX63" fmla="*/ 23834 w 6789306"/>
              <a:gd name="connsiteY63" fmla="*/ 5634148 h 7666264"/>
              <a:gd name="connsiteX64" fmla="*/ 13472 w 6789306"/>
              <a:gd name="connsiteY64" fmla="*/ 5595517 h 7666264"/>
              <a:gd name="connsiteX65" fmla="*/ 5990 w 6789306"/>
              <a:gd name="connsiteY65" fmla="*/ 5556009 h 7666264"/>
              <a:gd name="connsiteX66" fmla="*/ 1472 w 6789306"/>
              <a:gd name="connsiteY66" fmla="*/ 5515769 h 7666264"/>
              <a:gd name="connsiteX67" fmla="*/ 0 w 6789306"/>
              <a:gd name="connsiteY67" fmla="*/ 5474944 h 7666264"/>
              <a:gd name="connsiteX68" fmla="*/ 6376 w 6789306"/>
              <a:gd name="connsiteY68" fmla="*/ 2178186 h 7666264"/>
              <a:gd name="connsiteX69" fmla="*/ 8008 w 6789306"/>
              <a:gd name="connsiteY69" fmla="*/ 2137365 h 7666264"/>
              <a:gd name="connsiteX70" fmla="*/ 12684 w 6789306"/>
              <a:gd name="connsiteY70" fmla="*/ 2097142 h 7666264"/>
              <a:gd name="connsiteX71" fmla="*/ 20320 w 6789306"/>
              <a:gd name="connsiteY71" fmla="*/ 2057662 h 7666264"/>
              <a:gd name="connsiteX72" fmla="*/ 30832 w 6789306"/>
              <a:gd name="connsiteY72" fmla="*/ 2019071 h 7666264"/>
              <a:gd name="connsiteX73" fmla="*/ 44135 w 6789306"/>
              <a:gd name="connsiteY73" fmla="*/ 1981515 h 7666264"/>
              <a:gd name="connsiteX74" fmla="*/ 60144 w 6789306"/>
              <a:gd name="connsiteY74" fmla="*/ 1945139 h 7666264"/>
              <a:gd name="connsiteX75" fmla="*/ 78775 w 6789306"/>
              <a:gd name="connsiteY75" fmla="*/ 1910089 h 7666264"/>
              <a:gd name="connsiteX76" fmla="*/ 99944 w 6789306"/>
              <a:gd name="connsiteY76" fmla="*/ 1876512 h 7666264"/>
              <a:gd name="connsiteX77" fmla="*/ 123566 w 6789306"/>
              <a:gd name="connsiteY77" fmla="*/ 1844551 h 7666264"/>
              <a:gd name="connsiteX78" fmla="*/ 149557 w 6789306"/>
              <a:gd name="connsiteY78" fmla="*/ 1814354 h 7666264"/>
              <a:gd name="connsiteX79" fmla="*/ 177831 w 6789306"/>
              <a:gd name="connsiteY79" fmla="*/ 1786065 h 7666264"/>
              <a:gd name="connsiteX80" fmla="*/ 208306 w 6789306"/>
              <a:gd name="connsiteY80" fmla="*/ 1759832 h 7666264"/>
              <a:gd name="connsiteX81" fmla="*/ 240894 w 6789306"/>
              <a:gd name="connsiteY81" fmla="*/ 1735799 h 7666264"/>
              <a:gd name="connsiteX82" fmla="*/ 275514 w 6789306"/>
              <a:gd name="connsiteY82" fmla="*/ 1714112 h 7666264"/>
              <a:gd name="connsiteX83" fmla="*/ 3133730 w 6789306"/>
              <a:gd name="connsiteY83" fmla="*/ 71347 h 7666264"/>
              <a:gd name="connsiteX84" fmla="*/ 3169896 w 6789306"/>
              <a:gd name="connsiteY84" fmla="*/ 52350 h 7666264"/>
              <a:gd name="connsiteX85" fmla="*/ 3207066 w 6789306"/>
              <a:gd name="connsiteY85" fmla="*/ 36287 h 7666264"/>
              <a:gd name="connsiteX86" fmla="*/ 3245074 w 6789306"/>
              <a:gd name="connsiteY86" fmla="*/ 23161 h 7666264"/>
              <a:gd name="connsiteX87" fmla="*/ 3283750 w 6789306"/>
              <a:gd name="connsiteY87" fmla="*/ 12970 h 7666264"/>
              <a:gd name="connsiteX88" fmla="*/ 3322925 w 6789306"/>
              <a:gd name="connsiteY88" fmla="*/ 5712 h 7666264"/>
              <a:gd name="connsiteX89" fmla="*/ 3362432 w 6789306"/>
              <a:gd name="connsiteY89" fmla="*/ 1388 h 766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789306" h="7666264">
                <a:moveTo>
                  <a:pt x="3402101" y="0"/>
                </a:moveTo>
                <a:lnTo>
                  <a:pt x="3441765" y="1543"/>
                </a:lnTo>
                <a:lnTo>
                  <a:pt x="3481256" y="6020"/>
                </a:lnTo>
                <a:lnTo>
                  <a:pt x="3520403" y="13430"/>
                </a:lnTo>
                <a:lnTo>
                  <a:pt x="3559040" y="23772"/>
                </a:lnTo>
                <a:lnTo>
                  <a:pt x="3596998" y="37045"/>
                </a:lnTo>
                <a:lnTo>
                  <a:pt x="3634107" y="53251"/>
                </a:lnTo>
                <a:lnTo>
                  <a:pt x="3670201" y="72387"/>
                </a:lnTo>
                <a:lnTo>
                  <a:pt x="6521982" y="1726296"/>
                </a:lnTo>
                <a:lnTo>
                  <a:pt x="6556516" y="1748117"/>
                </a:lnTo>
                <a:lnTo>
                  <a:pt x="6589010" y="1772276"/>
                </a:lnTo>
                <a:lnTo>
                  <a:pt x="6619382" y="1798628"/>
                </a:lnTo>
                <a:lnTo>
                  <a:pt x="6647546" y="1827026"/>
                </a:lnTo>
                <a:lnTo>
                  <a:pt x="6673418" y="1857324"/>
                </a:lnTo>
                <a:lnTo>
                  <a:pt x="6696916" y="1889376"/>
                </a:lnTo>
                <a:lnTo>
                  <a:pt x="6717954" y="1923036"/>
                </a:lnTo>
                <a:lnTo>
                  <a:pt x="6736448" y="1958157"/>
                </a:lnTo>
                <a:lnTo>
                  <a:pt x="6752316" y="1994595"/>
                </a:lnTo>
                <a:lnTo>
                  <a:pt x="6765472" y="2032202"/>
                </a:lnTo>
                <a:lnTo>
                  <a:pt x="6775834" y="2070833"/>
                </a:lnTo>
                <a:lnTo>
                  <a:pt x="6783316" y="2110342"/>
                </a:lnTo>
                <a:lnTo>
                  <a:pt x="6787834" y="2150584"/>
                </a:lnTo>
                <a:lnTo>
                  <a:pt x="6789306" y="2191410"/>
                </a:lnTo>
                <a:lnTo>
                  <a:pt x="6782880" y="5488075"/>
                </a:lnTo>
                <a:lnTo>
                  <a:pt x="6781248" y="5528896"/>
                </a:lnTo>
                <a:lnTo>
                  <a:pt x="6776572" y="5569119"/>
                </a:lnTo>
                <a:lnTo>
                  <a:pt x="6768936" y="5608599"/>
                </a:lnTo>
                <a:lnTo>
                  <a:pt x="6758424" y="5647190"/>
                </a:lnTo>
                <a:lnTo>
                  <a:pt x="6745122" y="5684746"/>
                </a:lnTo>
                <a:lnTo>
                  <a:pt x="6729112" y="5721122"/>
                </a:lnTo>
                <a:lnTo>
                  <a:pt x="6710480" y="5756172"/>
                </a:lnTo>
                <a:lnTo>
                  <a:pt x="6689312" y="5789750"/>
                </a:lnTo>
                <a:lnTo>
                  <a:pt x="6665690" y="5821710"/>
                </a:lnTo>
                <a:lnTo>
                  <a:pt x="6639700" y="5851907"/>
                </a:lnTo>
                <a:lnTo>
                  <a:pt x="6611424" y="5880196"/>
                </a:lnTo>
                <a:lnTo>
                  <a:pt x="6580950" y="5906429"/>
                </a:lnTo>
                <a:lnTo>
                  <a:pt x="6548362" y="5930462"/>
                </a:lnTo>
                <a:lnTo>
                  <a:pt x="6513742" y="5952149"/>
                </a:lnTo>
                <a:lnTo>
                  <a:pt x="3655526" y="7594914"/>
                </a:lnTo>
                <a:lnTo>
                  <a:pt x="3619360" y="7613912"/>
                </a:lnTo>
                <a:lnTo>
                  <a:pt x="3582189" y="7629974"/>
                </a:lnTo>
                <a:lnTo>
                  <a:pt x="3544183" y="7643100"/>
                </a:lnTo>
                <a:lnTo>
                  <a:pt x="3505507" y="7653293"/>
                </a:lnTo>
                <a:lnTo>
                  <a:pt x="3466332" y="7660550"/>
                </a:lnTo>
                <a:lnTo>
                  <a:pt x="3426825" y="7664874"/>
                </a:lnTo>
                <a:lnTo>
                  <a:pt x="3387156" y="7666264"/>
                </a:lnTo>
                <a:lnTo>
                  <a:pt x="3347492" y="7664720"/>
                </a:lnTo>
                <a:lnTo>
                  <a:pt x="3308003" y="7660242"/>
                </a:lnTo>
                <a:lnTo>
                  <a:pt x="3268856" y="7652832"/>
                </a:lnTo>
                <a:lnTo>
                  <a:pt x="3230220" y="7642488"/>
                </a:lnTo>
                <a:lnTo>
                  <a:pt x="3192264" y="7629213"/>
                </a:lnTo>
                <a:lnTo>
                  <a:pt x="3155156" y="7613005"/>
                </a:lnTo>
                <a:lnTo>
                  <a:pt x="3119063" y="7593866"/>
                </a:lnTo>
                <a:lnTo>
                  <a:pt x="267324" y="5940058"/>
                </a:lnTo>
                <a:lnTo>
                  <a:pt x="232788" y="5918236"/>
                </a:lnTo>
                <a:lnTo>
                  <a:pt x="200293" y="5894076"/>
                </a:lnTo>
                <a:lnTo>
                  <a:pt x="169922" y="5867724"/>
                </a:lnTo>
                <a:lnTo>
                  <a:pt x="141757" y="5839326"/>
                </a:lnTo>
                <a:lnTo>
                  <a:pt x="115884" y="5809028"/>
                </a:lnTo>
                <a:lnTo>
                  <a:pt x="92388" y="5776975"/>
                </a:lnTo>
                <a:lnTo>
                  <a:pt x="71350" y="5743315"/>
                </a:lnTo>
                <a:lnTo>
                  <a:pt x="52856" y="5708193"/>
                </a:lnTo>
                <a:lnTo>
                  <a:pt x="36989" y="5671755"/>
                </a:lnTo>
                <a:lnTo>
                  <a:pt x="23834" y="5634148"/>
                </a:lnTo>
                <a:lnTo>
                  <a:pt x="13472" y="5595517"/>
                </a:lnTo>
                <a:lnTo>
                  <a:pt x="5990" y="5556009"/>
                </a:lnTo>
                <a:lnTo>
                  <a:pt x="1472" y="5515769"/>
                </a:lnTo>
                <a:lnTo>
                  <a:pt x="0" y="5474944"/>
                </a:lnTo>
                <a:lnTo>
                  <a:pt x="6376" y="2178186"/>
                </a:lnTo>
                <a:lnTo>
                  <a:pt x="8008" y="2137365"/>
                </a:lnTo>
                <a:lnTo>
                  <a:pt x="12684" y="2097142"/>
                </a:lnTo>
                <a:lnTo>
                  <a:pt x="20320" y="2057662"/>
                </a:lnTo>
                <a:lnTo>
                  <a:pt x="30832" y="2019071"/>
                </a:lnTo>
                <a:lnTo>
                  <a:pt x="44135" y="1981515"/>
                </a:lnTo>
                <a:lnTo>
                  <a:pt x="60144" y="1945139"/>
                </a:lnTo>
                <a:lnTo>
                  <a:pt x="78775" y="1910089"/>
                </a:lnTo>
                <a:lnTo>
                  <a:pt x="99944" y="1876512"/>
                </a:lnTo>
                <a:lnTo>
                  <a:pt x="123566" y="1844551"/>
                </a:lnTo>
                <a:lnTo>
                  <a:pt x="149557" y="1814354"/>
                </a:lnTo>
                <a:lnTo>
                  <a:pt x="177831" y="1786065"/>
                </a:lnTo>
                <a:lnTo>
                  <a:pt x="208306" y="1759832"/>
                </a:lnTo>
                <a:lnTo>
                  <a:pt x="240894" y="1735799"/>
                </a:lnTo>
                <a:lnTo>
                  <a:pt x="275514" y="1714112"/>
                </a:lnTo>
                <a:lnTo>
                  <a:pt x="3133730" y="71347"/>
                </a:lnTo>
                <a:lnTo>
                  <a:pt x="3169896" y="52350"/>
                </a:lnTo>
                <a:lnTo>
                  <a:pt x="3207066" y="36287"/>
                </a:lnTo>
                <a:lnTo>
                  <a:pt x="3245074" y="23161"/>
                </a:lnTo>
                <a:lnTo>
                  <a:pt x="3283750" y="12970"/>
                </a:lnTo>
                <a:lnTo>
                  <a:pt x="3322925" y="5712"/>
                </a:lnTo>
                <a:lnTo>
                  <a:pt x="3362432" y="1388"/>
                </a:lnTo>
                <a:close/>
              </a:path>
            </a:pathLst>
          </a:custGeom>
          <a:solidFill>
            <a:schemeClr val="bg1">
              <a:lumMod val="85000"/>
            </a:schemeClr>
          </a:solidFill>
        </p:spPr>
        <p:txBody>
          <a:bodyPr wrap="square" anchor="ctr" anchorCtr="1">
            <a:noAutofit/>
          </a:bodyPr>
          <a:lstStyle/>
          <a:p>
            <a:pPr marL="0" marR="0" lvl="0" indent="0" defTabSz="554492" eaLnBrk="1" fontAlgn="auto" latinLnBrk="0" hangingPunct="1">
              <a:lnSpc>
                <a:spcPct val="100000"/>
              </a:lnSpc>
              <a:spcBef>
                <a:spcPts val="0"/>
              </a:spcBef>
              <a:spcAft>
                <a:spcPts val="0"/>
              </a:spcAft>
              <a:buClrTx/>
              <a:buSzTx/>
              <a:buFontTx/>
              <a:buNone/>
              <a:tabLst/>
              <a:defRPr/>
            </a:pPr>
            <a:r>
              <a:rPr lang="en-US" dirty="0"/>
              <a:t>Insert image here</a:t>
            </a:r>
          </a:p>
        </p:txBody>
      </p:sp>
      <p:sp>
        <p:nvSpPr>
          <p:cNvPr id="15" name="object 3">
            <a:extLst>
              <a:ext uri="{FF2B5EF4-FFF2-40B4-BE49-F238E27FC236}">
                <a16:creationId xmlns:a16="http://schemas.microsoft.com/office/drawing/2014/main" id="{E6BC2685-2D44-6A4D-0020-B4797CB308F0}"/>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pic>
        <p:nvPicPr>
          <p:cNvPr id="16" name="Graphic 15">
            <a:extLst>
              <a:ext uri="{FF2B5EF4-FFF2-40B4-BE49-F238E27FC236}">
                <a16:creationId xmlns:a16="http://schemas.microsoft.com/office/drawing/2014/main" id="{5ABAB043-9263-C33C-D471-8A1806DE4EAA}"/>
              </a:ext>
            </a:extLst>
          </p:cNvPr>
          <p:cNvPicPr>
            <a:picLocks noChangeAspect="1"/>
          </p:cNvPicPr>
          <p:nvPr userDrawn="1"/>
        </p:nvPicPr>
        <p:blipFill rotWithShape="1">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b="38254"/>
          <a:stretch/>
        </p:blipFill>
        <p:spPr>
          <a:xfrm>
            <a:off x="229219" y="6171581"/>
            <a:ext cx="1232162" cy="445754"/>
          </a:xfrm>
          <a:prstGeom prst="rect">
            <a:avLst/>
          </a:prstGeom>
        </p:spPr>
      </p:pic>
      <p:sp>
        <p:nvSpPr>
          <p:cNvPr id="12" name="Text Placeholder 134">
            <a:extLst>
              <a:ext uri="{FF2B5EF4-FFF2-40B4-BE49-F238E27FC236}">
                <a16:creationId xmlns:a16="http://schemas.microsoft.com/office/drawing/2014/main" id="{78C27DBC-74FE-329E-727C-918B23E8CD65}"/>
              </a:ext>
            </a:extLst>
          </p:cNvPr>
          <p:cNvSpPr>
            <a:spLocks noGrp="1"/>
          </p:cNvSpPr>
          <p:nvPr>
            <p:ph type="body" sz="quarter" idx="14" hasCustomPrompt="1"/>
          </p:nvPr>
        </p:nvSpPr>
        <p:spPr>
          <a:xfrm>
            <a:off x="5969195" y="1266632"/>
            <a:ext cx="4135335"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pic>
        <p:nvPicPr>
          <p:cNvPr id="6" name="Graphic 5">
            <a:extLst>
              <a:ext uri="{FF2B5EF4-FFF2-40B4-BE49-F238E27FC236}">
                <a16:creationId xmlns:a16="http://schemas.microsoft.com/office/drawing/2014/main" id="{3517A741-3329-CD23-5E26-3930E6323990}"/>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t="22500" r="28064"/>
          <a:stretch/>
        </p:blipFill>
        <p:spPr>
          <a:xfrm>
            <a:off x="8893416" y="0"/>
            <a:ext cx="3298584" cy="4659538"/>
          </a:xfrm>
          <a:prstGeom prst="rect">
            <a:avLst/>
          </a:prstGeom>
        </p:spPr>
      </p:pic>
      <p:sp>
        <p:nvSpPr>
          <p:cNvPr id="2" name="Text Placeholder 134">
            <a:extLst>
              <a:ext uri="{FF2B5EF4-FFF2-40B4-BE49-F238E27FC236}">
                <a16:creationId xmlns:a16="http://schemas.microsoft.com/office/drawing/2014/main" id="{EBB03EDC-5BFE-B063-C7B9-ABB6BD39CABF}"/>
              </a:ext>
            </a:extLst>
          </p:cNvPr>
          <p:cNvSpPr>
            <a:spLocks noGrp="1"/>
          </p:cNvSpPr>
          <p:nvPr>
            <p:ph type="body" sz="quarter" idx="13" hasCustomPrompt="1"/>
          </p:nvPr>
        </p:nvSpPr>
        <p:spPr>
          <a:xfrm>
            <a:off x="5969195" y="2221381"/>
            <a:ext cx="5218749" cy="4137638"/>
          </a:xfrm>
          <a:prstGeom prst="rect">
            <a:avLst/>
          </a:prstGeom>
        </p:spPr>
        <p:txBody>
          <a:bodyPr/>
          <a:lstStyle>
            <a:lvl1pPr>
              <a:defRPr sz="2426"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Tree>
    <p:extLst>
      <p:ext uri="{BB962C8B-B14F-4D97-AF65-F5344CB8AC3E}">
        <p14:creationId xmlns:p14="http://schemas.microsoft.com/office/powerpoint/2010/main" val="251367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page long column">
    <p:spTree>
      <p:nvGrpSpPr>
        <p:cNvPr id="1" name=""/>
        <p:cNvGrpSpPr/>
        <p:nvPr/>
      </p:nvGrpSpPr>
      <p:grpSpPr>
        <a:xfrm>
          <a:off x="0" y="0"/>
          <a:ext cx="0" cy="0"/>
          <a:chOff x="0" y="0"/>
          <a:chExt cx="0" cy="0"/>
        </a:xfrm>
      </p:grpSpPr>
      <p:sp>
        <p:nvSpPr>
          <p:cNvPr id="20" name="object 3">
            <a:extLst>
              <a:ext uri="{FF2B5EF4-FFF2-40B4-BE49-F238E27FC236}">
                <a16:creationId xmlns:a16="http://schemas.microsoft.com/office/drawing/2014/main" id="{058863F9-D66B-19FE-9659-E286871EB6B3}"/>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sp>
        <p:nvSpPr>
          <p:cNvPr id="18" name="Text Placeholder 134">
            <a:extLst>
              <a:ext uri="{FF2B5EF4-FFF2-40B4-BE49-F238E27FC236}">
                <a16:creationId xmlns:a16="http://schemas.microsoft.com/office/drawing/2014/main" id="{AE3EBF62-F7D8-A61C-1B53-901C51B7FEF5}"/>
              </a:ext>
            </a:extLst>
          </p:cNvPr>
          <p:cNvSpPr>
            <a:spLocks noGrp="1"/>
          </p:cNvSpPr>
          <p:nvPr>
            <p:ph type="body" sz="quarter" idx="12" hasCustomPrompt="1"/>
          </p:nvPr>
        </p:nvSpPr>
        <p:spPr>
          <a:xfrm>
            <a:off x="1267501" y="2221380"/>
            <a:ext cx="8201902"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19" name="Text Placeholder 134">
            <a:extLst>
              <a:ext uri="{FF2B5EF4-FFF2-40B4-BE49-F238E27FC236}">
                <a16:creationId xmlns:a16="http://schemas.microsoft.com/office/drawing/2014/main" id="{44D5E909-9BB9-327B-3D39-95694A834D74}"/>
              </a:ext>
            </a:extLst>
          </p:cNvPr>
          <p:cNvSpPr>
            <a:spLocks noGrp="1"/>
          </p:cNvSpPr>
          <p:nvPr>
            <p:ph type="body" sz="quarter" idx="13" hasCustomPrompt="1"/>
          </p:nvPr>
        </p:nvSpPr>
        <p:spPr>
          <a:xfrm>
            <a:off x="1264407" y="2783395"/>
            <a:ext cx="8201902"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pic>
        <p:nvPicPr>
          <p:cNvPr id="21" name="Graphic 20">
            <a:extLst>
              <a:ext uri="{FF2B5EF4-FFF2-40B4-BE49-F238E27FC236}">
                <a16:creationId xmlns:a16="http://schemas.microsoft.com/office/drawing/2014/main" id="{B84D65BA-1D1F-C854-55EE-0E31FC03A542}"/>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b="38254"/>
          <a:stretch/>
        </p:blipFill>
        <p:spPr>
          <a:xfrm>
            <a:off x="229219" y="6171581"/>
            <a:ext cx="1232162" cy="445754"/>
          </a:xfrm>
          <a:prstGeom prst="rect">
            <a:avLst/>
          </a:prstGeom>
        </p:spPr>
      </p:pic>
      <p:sp>
        <p:nvSpPr>
          <p:cNvPr id="2" name="Text Placeholder 134">
            <a:extLst>
              <a:ext uri="{FF2B5EF4-FFF2-40B4-BE49-F238E27FC236}">
                <a16:creationId xmlns:a16="http://schemas.microsoft.com/office/drawing/2014/main" id="{200DDC93-0F95-B9DC-25C0-1A069AD7985C}"/>
              </a:ext>
            </a:extLst>
          </p:cNvPr>
          <p:cNvSpPr>
            <a:spLocks noGrp="1"/>
          </p:cNvSpPr>
          <p:nvPr>
            <p:ph type="body" sz="quarter" idx="11" hasCustomPrompt="1"/>
          </p:nvPr>
        </p:nvSpPr>
        <p:spPr>
          <a:xfrm>
            <a:off x="1255674" y="1266632"/>
            <a:ext cx="8201902"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pic>
        <p:nvPicPr>
          <p:cNvPr id="3" name="Graphic 2">
            <a:extLst>
              <a:ext uri="{FF2B5EF4-FFF2-40B4-BE49-F238E27FC236}">
                <a16:creationId xmlns:a16="http://schemas.microsoft.com/office/drawing/2014/main" id="{6F5BDFD3-7F22-C2FD-35C2-5D7759F54CB2}"/>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22500" r="28064"/>
          <a:stretch/>
        </p:blipFill>
        <p:spPr>
          <a:xfrm>
            <a:off x="8893416" y="0"/>
            <a:ext cx="3298584" cy="4659538"/>
          </a:xfrm>
          <a:prstGeom prst="rect">
            <a:avLst/>
          </a:prstGeom>
        </p:spPr>
      </p:pic>
    </p:spTree>
    <p:extLst>
      <p:ext uri="{BB962C8B-B14F-4D97-AF65-F5344CB8AC3E}">
        <p14:creationId xmlns:p14="http://schemas.microsoft.com/office/powerpoint/2010/main" val="3238076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page long column 2">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EE8E4AD7-82E1-86B9-07C5-840C87C0D570}"/>
              </a:ext>
            </a:extLst>
          </p:cNvPr>
          <p:cNvSpPr/>
          <p:nvPr userDrawn="1"/>
        </p:nvSpPr>
        <p:spPr>
          <a:xfrm>
            <a:off x="1272429" y="6359019"/>
            <a:ext cx="10443684" cy="258315"/>
          </a:xfrm>
          <a:custGeom>
            <a:avLst/>
            <a:gdLst/>
            <a:ahLst/>
            <a:cxnLst/>
            <a:rect l="l" t="t" r="r" b="b"/>
            <a:pathLst>
              <a:path w="16779875">
                <a:moveTo>
                  <a:pt x="0" y="0"/>
                </a:moveTo>
                <a:lnTo>
                  <a:pt x="16779342" y="0"/>
                </a:lnTo>
              </a:path>
            </a:pathLst>
          </a:custGeom>
          <a:ln w="20941">
            <a:solidFill>
              <a:srgbClr val="AE2573"/>
            </a:solidFill>
          </a:ln>
        </p:spPr>
        <p:txBody>
          <a:bodyPr wrap="square" lIns="0" tIns="0" rIns="0" bIns="0" rtlCol="0"/>
          <a:lstStyle/>
          <a:p>
            <a:endParaRPr sz="1092"/>
          </a:p>
        </p:txBody>
      </p:sp>
      <p:pic>
        <p:nvPicPr>
          <p:cNvPr id="8" name="Graphic 7">
            <a:extLst>
              <a:ext uri="{FF2B5EF4-FFF2-40B4-BE49-F238E27FC236}">
                <a16:creationId xmlns:a16="http://schemas.microsoft.com/office/drawing/2014/main" id="{A9366B25-1F35-FE66-B72F-0BED3CDD9276}"/>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b="38254"/>
          <a:stretch/>
        </p:blipFill>
        <p:spPr>
          <a:xfrm>
            <a:off x="229219" y="6171581"/>
            <a:ext cx="1232162" cy="445754"/>
          </a:xfrm>
          <a:prstGeom prst="rect">
            <a:avLst/>
          </a:prstGeom>
        </p:spPr>
      </p:pic>
      <p:sp>
        <p:nvSpPr>
          <p:cNvPr id="4" name="Text Placeholder 134">
            <a:extLst>
              <a:ext uri="{FF2B5EF4-FFF2-40B4-BE49-F238E27FC236}">
                <a16:creationId xmlns:a16="http://schemas.microsoft.com/office/drawing/2014/main" id="{779EFA97-62C2-AB37-6AA7-F1846EA82389}"/>
              </a:ext>
            </a:extLst>
          </p:cNvPr>
          <p:cNvSpPr>
            <a:spLocks noGrp="1"/>
          </p:cNvSpPr>
          <p:nvPr>
            <p:ph type="body" sz="quarter" idx="12" hasCustomPrompt="1"/>
          </p:nvPr>
        </p:nvSpPr>
        <p:spPr>
          <a:xfrm>
            <a:off x="1267501" y="2221380"/>
            <a:ext cx="8201902" cy="468296"/>
          </a:xfrm>
          <a:prstGeom prst="rect">
            <a:avLst/>
          </a:prstGeom>
        </p:spPr>
        <p:txBody>
          <a:bodyPr/>
          <a:lstStyle>
            <a:lvl1pPr>
              <a:defRPr sz="2426" b="0">
                <a:solidFill>
                  <a:srgbClr val="005FBF"/>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Sub Heading</a:t>
            </a:r>
          </a:p>
        </p:txBody>
      </p:sp>
      <p:sp>
        <p:nvSpPr>
          <p:cNvPr id="5" name="Text Placeholder 134">
            <a:extLst>
              <a:ext uri="{FF2B5EF4-FFF2-40B4-BE49-F238E27FC236}">
                <a16:creationId xmlns:a16="http://schemas.microsoft.com/office/drawing/2014/main" id="{A5C6292C-94BF-ED40-E233-9CFEDE325602}"/>
              </a:ext>
            </a:extLst>
          </p:cNvPr>
          <p:cNvSpPr>
            <a:spLocks noGrp="1"/>
          </p:cNvSpPr>
          <p:nvPr>
            <p:ph type="body" sz="quarter" idx="13" hasCustomPrompt="1"/>
          </p:nvPr>
        </p:nvSpPr>
        <p:spPr>
          <a:xfrm>
            <a:off x="1264407" y="2783395"/>
            <a:ext cx="8201902" cy="2850485"/>
          </a:xfrm>
          <a:prstGeom prst="rect">
            <a:avLst/>
          </a:prstGeom>
        </p:spPr>
        <p:txBody>
          <a:bodyPr/>
          <a:lstStyle>
            <a:lvl1pPr>
              <a:defRPr sz="1940" b="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a:t>
            </a:r>
            <a:r>
              <a:rPr lang="en-GB" dirty="0" err="1"/>
              <a:t>sed</a:t>
            </a:r>
            <a:r>
              <a:rPr lang="en-GB" dirty="0"/>
              <a:t> </a:t>
            </a:r>
            <a:r>
              <a:rPr lang="en-GB" dirty="0" err="1"/>
              <a:t>diam</a:t>
            </a:r>
            <a:r>
              <a:rPr lang="en-GB" dirty="0"/>
              <a:t> </a:t>
            </a:r>
            <a:r>
              <a:rPr lang="en-GB" dirty="0" err="1"/>
              <a:t>nonummy</a:t>
            </a:r>
            <a:r>
              <a:rPr lang="en-GB" dirty="0"/>
              <a:t> </a:t>
            </a:r>
            <a:r>
              <a:rPr lang="en-GB" dirty="0" err="1"/>
              <a:t>nibh</a:t>
            </a:r>
            <a:r>
              <a:rPr lang="en-GB" dirty="0"/>
              <a:t> </a:t>
            </a:r>
            <a:r>
              <a:rPr lang="en-GB" dirty="0" err="1"/>
              <a:t>euismod</a:t>
            </a:r>
            <a:r>
              <a:rPr lang="en-GB" dirty="0"/>
              <a:t> </a:t>
            </a:r>
            <a:r>
              <a:rPr lang="en-GB" dirty="0" err="1"/>
              <a:t>tincidunt</a:t>
            </a:r>
            <a:r>
              <a:rPr lang="en-GB" dirty="0"/>
              <a:t> </a:t>
            </a:r>
            <a:r>
              <a:rPr lang="en-GB" dirty="0" err="1"/>
              <a:t>ut</a:t>
            </a:r>
            <a:r>
              <a:rPr lang="en-GB" dirty="0"/>
              <a:t> </a:t>
            </a:r>
            <a:r>
              <a:rPr lang="en-GB" dirty="0" err="1"/>
              <a:t>laoreet</a:t>
            </a:r>
            <a:r>
              <a:rPr lang="en-GB" dirty="0"/>
              <a:t> dolore magna </a:t>
            </a:r>
            <a:r>
              <a:rPr lang="en-GB" dirty="0" err="1"/>
              <a:t>aliquam</a:t>
            </a:r>
            <a:r>
              <a:rPr lang="en-GB" dirty="0"/>
              <a:t> </a:t>
            </a:r>
            <a:r>
              <a:rPr lang="en-GB" dirty="0" err="1"/>
              <a:t>erat</a:t>
            </a:r>
            <a:r>
              <a:rPr lang="en-GB" dirty="0"/>
              <a:t> </a:t>
            </a:r>
            <a:r>
              <a:rPr lang="en-GB" dirty="0" err="1"/>
              <a:t>volutpat</a:t>
            </a:r>
            <a:r>
              <a:rPr lang="en-GB" dirty="0"/>
              <a:t>. </a:t>
            </a:r>
          </a:p>
        </p:txBody>
      </p:sp>
      <p:sp>
        <p:nvSpPr>
          <p:cNvPr id="6" name="Text Placeholder 134">
            <a:extLst>
              <a:ext uri="{FF2B5EF4-FFF2-40B4-BE49-F238E27FC236}">
                <a16:creationId xmlns:a16="http://schemas.microsoft.com/office/drawing/2014/main" id="{20DD3738-B933-EE7B-3445-62C5322DD5A2}"/>
              </a:ext>
            </a:extLst>
          </p:cNvPr>
          <p:cNvSpPr>
            <a:spLocks noGrp="1"/>
          </p:cNvSpPr>
          <p:nvPr>
            <p:ph type="body" sz="quarter" idx="11" hasCustomPrompt="1"/>
          </p:nvPr>
        </p:nvSpPr>
        <p:spPr>
          <a:xfrm>
            <a:off x="1255674" y="1266632"/>
            <a:ext cx="8201902" cy="834094"/>
          </a:xfrm>
          <a:prstGeom prst="rect">
            <a:avLst/>
          </a:prstGeom>
        </p:spPr>
        <p:txBody>
          <a:bodyPr/>
          <a:lstStyle>
            <a:lvl1pPr>
              <a:defRPr sz="3638" b="1">
                <a:solidFill>
                  <a:srgbClr val="BF0075"/>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dirty="0"/>
              <a:t>Heading</a:t>
            </a:r>
          </a:p>
        </p:txBody>
      </p:sp>
      <p:pic>
        <p:nvPicPr>
          <p:cNvPr id="9" name="Graphic 8">
            <a:extLst>
              <a:ext uri="{FF2B5EF4-FFF2-40B4-BE49-F238E27FC236}">
                <a16:creationId xmlns:a16="http://schemas.microsoft.com/office/drawing/2014/main" id="{D172D2CD-E6EF-9F18-DF57-E23F84B6E632}"/>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36061" r="26706" b="-3850"/>
          <a:stretch/>
        </p:blipFill>
        <p:spPr>
          <a:xfrm>
            <a:off x="8730027" y="0"/>
            <a:ext cx="3461973" cy="3567623"/>
          </a:xfrm>
          <a:prstGeom prst="rect">
            <a:avLst/>
          </a:prstGeom>
        </p:spPr>
      </p:pic>
    </p:spTree>
    <p:extLst>
      <p:ext uri="{BB962C8B-B14F-4D97-AF65-F5344CB8AC3E}">
        <p14:creationId xmlns:p14="http://schemas.microsoft.com/office/powerpoint/2010/main" val="2781203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7295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74393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xStyles>
    <p:titleStyle>
      <a:lvl1pPr>
        <a:defRPr>
          <a:latin typeface="+mj-lt"/>
          <a:ea typeface="+mj-ea"/>
          <a:cs typeface="+mj-cs"/>
        </a:defRPr>
      </a:lvl1pPr>
    </p:titleStyle>
    <p:body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salfordnow.co.uk/2024/12/09/this-van-can-initiative-visits-salford-to-raise-awareness-for-bowel-cancer/?_gl=1*wy6ui4*_ga*NzI5MzA0Njg5LjE3MzM3MzQwODY.*_ga_49PN665BP9*MTczMzc2NDI5MS4zLjEuMTczMzc2NDM3NC4wLjAuMA.." TargetMode="External"/><Relationship Id="rId7" Type="http://schemas.openxmlformats.org/officeDocument/2006/relationships/image" Target="../media/image57.png"/><Relationship Id="rId2" Type="http://schemas.openxmlformats.org/officeDocument/2006/relationships/hyperlink" Target="https://www.manchestereveningnews.co.uk/special-features/blue-van-tours-greater-manchester-30502815" TargetMode="External"/><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image" Target="../media/image31.png"/><Relationship Id="rId4" Type="http://schemas.openxmlformats.org/officeDocument/2006/relationships/image" Target="../media/image55.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www.manchestereveningnews.co.uk/special-features/mum-two-urges-everyone-make-30616619" TargetMode="Externa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7.xml"/><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hyperlink" Target="https://gbr01.safelinks.protection.outlook.com/?url=https%3A%2F%2Fgmcancer.org.uk%2Fcampaign-resource-centre%2F&amp;data=05%7C02%7Cphilippa.harper%40nhs.net%7Cba21fedd9bc34c20d2bb08dd1fa99d12%7C37c354b285b047f5b22207b48d774ee3%7C0%7C0%7C638701535592042759%7CUnknown%7CTWFpbGZsb3d8eyJFbXB0eU1hcGkiOnRydWUsIlYiOiIwLjAuMDAwMCIsIlAiOiJXaW4zMiIsIkFOIjoiTWFpbCIsIldUIjoyfQ%3D%3D%7C0%7C%7C%7C&amp;sdata=vGEN4pIVeKiokR13u4bRWnI4X8f4uEA9iooYeEepzt8%3D&amp;reserved=0" TargetMode="Externa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7.xml"/><Relationship Id="rId4" Type="http://schemas.openxmlformats.org/officeDocument/2006/relationships/image" Target="../media/image7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hyperlink" Target="https://x.com/hashtag/GMCancerVoices?src=hashtag_click" TargetMode="External"/><Relationship Id="rId1" Type="http://schemas.openxmlformats.org/officeDocument/2006/relationships/slideLayout" Target="../slideLayouts/slideLayout8.xml"/><Relationship Id="rId5" Type="http://schemas.openxmlformats.org/officeDocument/2006/relationships/image" Target="../media/image74.png"/><Relationship Id="rId4" Type="http://schemas.openxmlformats.org/officeDocument/2006/relationships/image" Target="../media/image73.png"/></Relationships>
</file>

<file path=ppt/slides/_rels/slide2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aboutmanchester.co.uk/thousands-of-cancers-caught-early-through-nhs-lung-checks-including-over-700-in-greater-manchester/" TargetMode="External"/><Relationship Id="rId13" Type="http://schemas.openxmlformats.org/officeDocument/2006/relationships/image" Target="../media/image31.png"/><Relationship Id="rId3" Type="http://schemas.openxmlformats.org/officeDocument/2006/relationships/hyperlink" Target="https://youtu.be/yoiqtyPveJE" TargetMode="External"/><Relationship Id="rId7" Type="http://schemas.openxmlformats.org/officeDocument/2006/relationships/hyperlink" Target="https://www.manchestereveningnews.co.uk/special-features/over-700-cancers-caught-early-30368665" TargetMode="External"/><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hyperlink" Target="https://youtu.be/iB-y7bCb3C8?si=8va_I_Q0bQt1eEep" TargetMode="External"/><Relationship Id="rId16"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hyperlink" Target="https://www.bbc.co.uk/news/articles/cdrdkl2kl32o" TargetMode="External"/><Relationship Id="rId11" Type="http://schemas.openxmlformats.org/officeDocument/2006/relationships/image" Target="../media/image29.png"/><Relationship Id="rId5" Type="http://schemas.openxmlformats.org/officeDocument/2006/relationships/hyperlink" Target="https://youtu.be/xriXr4bjTR8?si=zLUHn2ewJkCWGbj_" TargetMode="External"/><Relationship Id="rId15" Type="http://schemas.openxmlformats.org/officeDocument/2006/relationships/image" Target="../media/image33.png"/><Relationship Id="rId10" Type="http://schemas.openxmlformats.org/officeDocument/2006/relationships/hyperlink" Target="https://www.wigantoday.net/community/lung-mots-come-to-more-gp-practices-in-wigan-4901670" TargetMode="External"/><Relationship Id="rId4" Type="http://schemas.openxmlformats.org/officeDocument/2006/relationships/hyperlink" Target="https://youtu.be/WN6YzLKlwCQ" TargetMode="External"/><Relationship Id="rId9" Type="http://schemas.openxmlformats.org/officeDocument/2006/relationships/hyperlink" Target="https://www.aol.com/thousands-lung-cancer-cases-detected-000211223.html?guccounter=1&amp;guce_referrer=aHR0cHM6Ly93d3cuZ29vZ2xlLmNvLnVrLw&amp;guce_referrer_sig=AQAAAKk_yqoYhcNxuVbBMs0KIN3I94TI3pAKf-CiMlU0MtWA37hf-ZYcHVWBjCL6O0SYNVtNY5Nybj2E09AmQ1WBY1OgRk1BvEEaB01H-mB_3L-8o1jab4Thmi0VZPMMPb6yhXAcEkZ-rzcTQaF83E2BPzDP7UmroSeD00xxDjhgY4MH" TargetMode="External"/><Relationship Id="rId14" Type="http://schemas.openxmlformats.org/officeDocument/2006/relationships/image" Target="../media/image32.png"/></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https://aboutmanchester.co.uk/greater-manchester-leads-national-roll-out-of-a-new-ai-solution-to-help-accelerate-lung-cancer-diagnosis/" TargetMode="External"/><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hyperlink" Target="https://www.itv.com/news/granada/2024-11-06/new-ai-technology-helps-detect-lung-cancer-earlier-and-save-lives" TargetMode="External"/><Relationship Id="rId1" Type="http://schemas.openxmlformats.org/officeDocument/2006/relationships/slideLayout" Target="../slideLayouts/slideLayout8.xml"/><Relationship Id="rId6" Type="http://schemas.openxmlformats.org/officeDocument/2006/relationships/hyperlink" Target="https://www.wigantoday.net/health/wrightington-wigan-and-leigh-teaching-hospitals-nhs-foundation-trust-takes-part-in-national-roll-out-of-a-new-ai-solution-to-diagnose-lung-cancer-quicker-4873049" TargetMode="External"/><Relationship Id="rId11" Type="http://schemas.openxmlformats.org/officeDocument/2006/relationships/image" Target="../media/image40.png"/><Relationship Id="rId5" Type="http://schemas.openxmlformats.org/officeDocument/2006/relationships/hyperlink" Target="https://www.notreallyheremedia.com/news/glossop-chronicle/ai-lung-cancer-detector-rolls-out-at-tameside-hospital/" TargetMode="External"/><Relationship Id="rId10" Type="http://schemas.openxmlformats.org/officeDocument/2006/relationships/image" Target="../media/image39.png"/><Relationship Id="rId4" Type="http://schemas.openxmlformats.org/officeDocument/2006/relationships/hyperlink" Target="https://marketingstockport.co.uk/news/stepping-hill-hospital-to-deploy-new-ai-technology-to-help-detect-lung-cancer/" TargetMode="External"/><Relationship Id="rId9" Type="http://schemas.openxmlformats.org/officeDocument/2006/relationships/image" Target="../media/image38.png"/></Relationships>
</file>

<file path=ppt/slides/_rels/slide8.xml.rels><?xml version="1.0" encoding="UTF-8" standalone="yes"?>
<Relationships xmlns="http://schemas.openxmlformats.org/package/2006/relationships"><Relationship Id="rId8" Type="http://schemas.openxmlformats.org/officeDocument/2006/relationships/hyperlink" Target="https://www.digitalhealth.net/2024/12/digital-health-coffee-time-briefing-%E2%98%95-26/" TargetMode="External"/><Relationship Id="rId13" Type="http://schemas.openxmlformats.org/officeDocument/2006/relationships/image" Target="../media/image44.png"/><Relationship Id="rId3" Type="http://schemas.openxmlformats.org/officeDocument/2006/relationships/hyperlink" Target="https://www.tamesidecorrespondent.co.uk/2024/11/20/tameside-hospital-introduces-ai-tool-to-help-detect-lung-cancer/" TargetMode="External"/><Relationship Id="rId7" Type="http://schemas.openxmlformats.org/officeDocument/2006/relationships/hyperlink" Target="https://www.htworld.co.uk/insight/opinion/how-can-nhs-diagnostic-imaging-adopt-ai-more-quickly-hm24/" TargetMode="External"/><Relationship Id="rId12" Type="http://schemas.openxmlformats.org/officeDocument/2006/relationships/image" Target="../media/image43.png"/><Relationship Id="rId2" Type="http://schemas.openxmlformats.org/officeDocument/2006/relationships/hyperlink" Target="https://www.inyourarea.co.uk/news/new-ai-diagnostic-tech-goes-live-stockport-nhs" TargetMode="External"/><Relationship Id="rId16" Type="http://schemas.openxmlformats.org/officeDocument/2006/relationships/image" Target="../media/image47.png"/><Relationship Id="rId1" Type="http://schemas.openxmlformats.org/officeDocument/2006/relationships/slideLayout" Target="../slideLayouts/slideLayout8.xml"/><Relationship Id="rId6" Type="http://schemas.openxmlformats.org/officeDocument/2006/relationships/hyperlink" Target="https://www.theboltonnews.co.uk/news/24753159.bolton-nhs-rolls-ai-speed-lung-cancer-diagnosis/" TargetMode="External"/><Relationship Id="rId11" Type="http://schemas.openxmlformats.org/officeDocument/2006/relationships/image" Target="../media/image42.png"/><Relationship Id="rId5" Type="http://schemas.openxmlformats.org/officeDocument/2006/relationships/hyperlink" Target="https://www.leighjournal.co.uk/news/24737028.hospital-trust-use-ai-diagnose-diseases/" TargetMode="External"/><Relationship Id="rId15" Type="http://schemas.openxmlformats.org/officeDocument/2006/relationships/image" Target="../media/image46.png"/><Relationship Id="rId10" Type="http://schemas.openxmlformats.org/officeDocument/2006/relationships/hyperlink" Target="https://www.digitalhealth.net/2024/12/digital-healths-monthly-roundup-of-contracts-and-go-lives-47/" TargetMode="External"/><Relationship Id="rId4" Type="http://schemas.openxmlformats.org/officeDocument/2006/relationships/hyperlink" Target="https://www.digitalhealth.net/2024/11/ai-to-help-detect-lung-cancer-faster-deployed-in-greater-manchester/" TargetMode="External"/><Relationship Id="rId9" Type="http://schemas.openxmlformats.org/officeDocument/2006/relationships/hyperlink" Target="https://htn.co.uk/2024/12/09/seven-manchester-trusts-to-roll-out-ai-imaging-to-help-detect-diseases/" TargetMode="External"/><Relationship Id="rId14" Type="http://schemas.openxmlformats.org/officeDocument/2006/relationships/image" Target="../media/image45.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hyperlink" Target="https://www.theboltonnews.co.uk/news/24642671.manchester-bus-driver-breast-cancer-says-check-breasts/" TargetMode="External"/><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8.png"/><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53.png"/><Relationship Id="rId5" Type="http://schemas.openxmlformats.org/officeDocument/2006/relationships/image" Target="../media/image42.png"/><Relationship Id="rId10" Type="http://schemas.openxmlformats.org/officeDocument/2006/relationships/image" Target="../media/image52.png"/><Relationship Id="rId4" Type="http://schemas.openxmlformats.org/officeDocument/2006/relationships/hyperlink" Target="https://www.manchestereveningnews.co.uk/special-features/youve-learn-how-check-your-30165021" TargetMode="External"/><Relationship Id="rId9"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7918289-07D7-598B-2FB7-B541E233C5B8}"/>
              </a:ext>
            </a:extLst>
          </p:cNvPr>
          <p:cNvSpPr>
            <a:spLocks noGrp="1"/>
          </p:cNvSpPr>
          <p:nvPr>
            <p:ph type="body" sz="quarter" idx="11"/>
          </p:nvPr>
        </p:nvSpPr>
        <p:spPr>
          <a:xfrm>
            <a:off x="1989879" y="1838878"/>
            <a:ext cx="6839796" cy="970362"/>
          </a:xfrm>
          <a:ln>
            <a:noFill/>
          </a:ln>
        </p:spPr>
        <p:txBody>
          <a:bodyPr/>
          <a:lstStyle/>
          <a:p>
            <a:r>
              <a:rPr lang="en-US" dirty="0">
                <a:solidFill>
                  <a:srgbClr val="005FBF"/>
                </a:solidFill>
              </a:rPr>
              <a:t>Communications and Engagement</a:t>
            </a:r>
          </a:p>
        </p:txBody>
      </p:sp>
      <p:sp>
        <p:nvSpPr>
          <p:cNvPr id="7" name="Text Placeholder 6">
            <a:extLst>
              <a:ext uri="{FF2B5EF4-FFF2-40B4-BE49-F238E27FC236}">
                <a16:creationId xmlns:a16="http://schemas.microsoft.com/office/drawing/2014/main" id="{64795730-E0FA-AC90-22D4-AFDB78E1C5A7}"/>
              </a:ext>
            </a:extLst>
          </p:cNvPr>
          <p:cNvSpPr>
            <a:spLocks noGrp="1"/>
          </p:cNvSpPr>
          <p:nvPr>
            <p:ph type="body" sz="quarter" idx="12"/>
          </p:nvPr>
        </p:nvSpPr>
        <p:spPr>
          <a:xfrm>
            <a:off x="1989879" y="3779701"/>
            <a:ext cx="7335096" cy="1024602"/>
          </a:xfrm>
        </p:spPr>
        <p:txBody>
          <a:bodyPr/>
          <a:lstStyle/>
          <a:p>
            <a:r>
              <a:rPr lang="en-US" dirty="0">
                <a:solidFill>
                  <a:srgbClr val="CA498F"/>
                </a:solidFill>
              </a:rPr>
              <a:t>Pippa Harper</a:t>
            </a:r>
          </a:p>
          <a:p>
            <a:r>
              <a:rPr lang="en-US" dirty="0">
                <a:solidFill>
                  <a:srgbClr val="CA498F"/>
                </a:solidFill>
              </a:rPr>
              <a:t>Communications and Engagement Lead</a:t>
            </a:r>
          </a:p>
          <a:p>
            <a:r>
              <a:rPr lang="en-US" dirty="0">
                <a:solidFill>
                  <a:srgbClr val="CA498F"/>
                </a:solidFill>
              </a:rPr>
              <a:t>January 2025</a:t>
            </a:r>
          </a:p>
        </p:txBody>
      </p:sp>
    </p:spTree>
    <p:extLst>
      <p:ext uri="{BB962C8B-B14F-4D97-AF65-F5344CB8AC3E}">
        <p14:creationId xmlns:p14="http://schemas.microsoft.com/office/powerpoint/2010/main" val="922403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706120" y="151426"/>
            <a:ext cx="10779760" cy="834094"/>
          </a:xfrm>
        </p:spPr>
        <p:txBody>
          <a:bodyPr/>
          <a:lstStyle/>
          <a:p>
            <a:r>
              <a:rPr lang="en-GB" dirty="0">
                <a:solidFill>
                  <a:srgbClr val="005FBF"/>
                </a:solidFill>
              </a:rPr>
              <a:t>Media Coverage</a:t>
            </a:r>
          </a:p>
        </p:txBody>
      </p:sp>
      <p:sp>
        <p:nvSpPr>
          <p:cNvPr id="6" name="TextBox 5">
            <a:extLst>
              <a:ext uri="{FF2B5EF4-FFF2-40B4-BE49-F238E27FC236}">
                <a16:creationId xmlns:a16="http://schemas.microsoft.com/office/drawing/2014/main" id="{70787AC2-B40B-BC39-FA3D-DC586B242E68}"/>
              </a:ext>
            </a:extLst>
          </p:cNvPr>
          <p:cNvSpPr txBox="1"/>
          <p:nvPr/>
        </p:nvSpPr>
        <p:spPr>
          <a:xfrm>
            <a:off x="706120" y="914427"/>
            <a:ext cx="8361680" cy="2300694"/>
          </a:xfrm>
          <a:prstGeom prst="rect">
            <a:avLst/>
          </a:prstGeom>
          <a:noFill/>
        </p:spPr>
        <p:txBody>
          <a:bodyPr wrap="square" rtlCol="0">
            <a:spAutoFit/>
          </a:bodyPr>
          <a:lstStyle/>
          <a:p>
            <a:pPr>
              <a:lnSpc>
                <a:spcPct val="107000"/>
              </a:lnSpc>
              <a:spcAft>
                <a:spcPts val="800"/>
              </a:spcAft>
            </a:pPr>
            <a:r>
              <a:rPr lang="en-GB" sz="18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Bowel van</a:t>
            </a:r>
            <a:br>
              <a:rPr lang="en-GB" sz="1800" dirty="0">
                <a:effectLst/>
                <a:latin typeface="Arial" panose="020B0604020202020204" pitchFamily="34" charset="0"/>
                <a:ea typeface="Calibri" panose="020F0502020204030204" pitchFamily="34" charset="0"/>
                <a:cs typeface="Arial" panose="020B0604020202020204" pitchFamily="34" charset="0"/>
              </a:rPr>
            </a:b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Wythenshawe FM </a:t>
            </a:r>
            <a:r>
              <a:rPr lang="en-GB" sz="1400" kern="100" dirty="0">
                <a:effectLst/>
                <a:latin typeface="Arial" panose="020B0604020202020204" pitchFamily="34" charset="0"/>
                <a:ea typeface="Calibri" panose="020F0502020204030204" pitchFamily="34" charset="0"/>
                <a:cs typeface="Arial" panose="020B0604020202020204" pitchFamily="34" charset="0"/>
              </a:rPr>
              <a:t>– Wednesday 4 December – Dr Roger Prudham</a:t>
            </a:r>
          </a:p>
          <a:p>
            <a:pPr marL="285750" indent="-285750">
              <a:lnSpc>
                <a:spcPct val="107000"/>
              </a:lnSpc>
              <a:spcAft>
                <a:spcPts val="800"/>
              </a:spcAft>
              <a:buFont typeface="Arial" panose="020B0604020202020204" pitchFamily="34" charset="0"/>
              <a:buChar char="•"/>
            </a:pPr>
            <a:r>
              <a:rPr lang="en-GB" sz="1400" b="1" kern="100" dirty="0">
                <a:latin typeface="Arial" panose="020B0604020202020204" pitchFamily="34" charset="0"/>
                <a:ea typeface="Calibri" panose="020F0502020204030204" pitchFamily="34" charset="0"/>
                <a:cs typeface="Arial" panose="020B0604020202020204" pitchFamily="34" charset="0"/>
              </a:rPr>
              <a:t>Manchester Evening News </a:t>
            </a:r>
            <a:r>
              <a:rPr lang="en-GB" sz="1400" kern="100" dirty="0">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latin typeface="Arial" panose="020B0604020202020204" pitchFamily="34" charset="0"/>
                <a:ea typeface="Calibri" panose="020F0502020204030204" pitchFamily="34" charset="0"/>
                <a:cs typeface="Arial" panose="020B0604020202020204" pitchFamily="34" charset="0"/>
                <a:hlinkClick r:id="rId2"/>
              </a:rPr>
              <a:t>Blue van tours Greater Manchester to raise bowel cancer awareness</a:t>
            </a:r>
            <a:endParaRPr lang="en-GB" sz="1400" u="sng" kern="100" dirty="0">
              <a:solidFill>
                <a:srgbClr val="0000FF"/>
              </a:solidFill>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latin typeface="Arial" panose="020B0604020202020204" pitchFamily="34" charset="0"/>
                <a:ea typeface="Calibri" panose="020F0502020204030204" pitchFamily="34" charset="0"/>
                <a:cs typeface="Arial" panose="020B0604020202020204" pitchFamily="34" charset="0"/>
              </a:rPr>
              <a:t>Salford Now - </a:t>
            </a:r>
            <a:r>
              <a:rPr lang="en-GB" sz="1400" u="sng" kern="100" dirty="0">
                <a:solidFill>
                  <a:srgbClr val="0000FF"/>
                </a:solidFill>
                <a:latin typeface="Arial" panose="020B0604020202020204" pitchFamily="34" charset="0"/>
                <a:ea typeface="Calibri" panose="020F0502020204030204" pitchFamily="34" charset="0"/>
                <a:cs typeface="Arial" panose="020B0604020202020204" pitchFamily="34" charset="0"/>
                <a:hlinkClick r:id="rId3"/>
              </a:rPr>
              <a:t>'This Van Can' initiative visits Salford to raise awareness for bowel cancer</a:t>
            </a:r>
            <a:br>
              <a:rPr lang="en-GB" sz="1400" u="sng"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endParaRPr lang="en-GB" sz="1400" kern="1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0E0A56B5-8CC4-50B0-D7C0-8F581FC3D301}"/>
              </a:ext>
            </a:extLst>
          </p:cNvPr>
          <p:cNvPicPr>
            <a:picLocks noChangeAspect="1"/>
          </p:cNvPicPr>
          <p:nvPr/>
        </p:nvPicPr>
        <p:blipFill>
          <a:blip r:embed="rId4"/>
          <a:stretch>
            <a:fillRect/>
          </a:stretch>
        </p:blipFill>
        <p:spPr>
          <a:xfrm>
            <a:off x="5891383" y="3286125"/>
            <a:ext cx="3960832" cy="2841761"/>
          </a:xfrm>
          <a:prstGeom prst="rect">
            <a:avLst/>
          </a:prstGeom>
        </p:spPr>
      </p:pic>
      <p:pic>
        <p:nvPicPr>
          <p:cNvPr id="8" name="Picture 7">
            <a:extLst>
              <a:ext uri="{FF2B5EF4-FFF2-40B4-BE49-F238E27FC236}">
                <a16:creationId xmlns:a16="http://schemas.microsoft.com/office/drawing/2014/main" id="{49E93EEF-ED46-B135-EC71-80A00766B233}"/>
              </a:ext>
            </a:extLst>
          </p:cNvPr>
          <p:cNvPicPr>
            <a:picLocks noChangeAspect="1"/>
          </p:cNvPicPr>
          <p:nvPr/>
        </p:nvPicPr>
        <p:blipFill>
          <a:blip r:embed="rId5"/>
          <a:stretch>
            <a:fillRect/>
          </a:stretch>
        </p:blipFill>
        <p:spPr>
          <a:xfrm>
            <a:off x="9067800" y="4503046"/>
            <a:ext cx="2757674" cy="903378"/>
          </a:xfrm>
          <a:prstGeom prst="rect">
            <a:avLst/>
          </a:prstGeom>
        </p:spPr>
      </p:pic>
      <p:pic>
        <p:nvPicPr>
          <p:cNvPr id="5" name="Picture 4">
            <a:extLst>
              <a:ext uri="{FF2B5EF4-FFF2-40B4-BE49-F238E27FC236}">
                <a16:creationId xmlns:a16="http://schemas.microsoft.com/office/drawing/2014/main" id="{4F7C3818-BEFD-1813-F7B3-7FCE1D2048B3}"/>
              </a:ext>
            </a:extLst>
          </p:cNvPr>
          <p:cNvPicPr>
            <a:picLocks noChangeAspect="1"/>
          </p:cNvPicPr>
          <p:nvPr/>
        </p:nvPicPr>
        <p:blipFill>
          <a:blip r:embed="rId6"/>
          <a:stretch>
            <a:fillRect/>
          </a:stretch>
        </p:blipFill>
        <p:spPr>
          <a:xfrm>
            <a:off x="1323299" y="4446180"/>
            <a:ext cx="4175598" cy="1881803"/>
          </a:xfrm>
          <a:prstGeom prst="rect">
            <a:avLst/>
          </a:prstGeom>
        </p:spPr>
      </p:pic>
      <p:pic>
        <p:nvPicPr>
          <p:cNvPr id="4" name="Picture 3">
            <a:extLst>
              <a:ext uri="{FF2B5EF4-FFF2-40B4-BE49-F238E27FC236}">
                <a16:creationId xmlns:a16="http://schemas.microsoft.com/office/drawing/2014/main" id="{A31CDD4F-1FF2-3615-C67C-E95DCBEC7DCE}"/>
              </a:ext>
            </a:extLst>
          </p:cNvPr>
          <p:cNvPicPr>
            <a:picLocks noChangeAspect="1"/>
          </p:cNvPicPr>
          <p:nvPr/>
        </p:nvPicPr>
        <p:blipFill>
          <a:blip r:embed="rId7"/>
          <a:stretch>
            <a:fillRect/>
          </a:stretch>
        </p:blipFill>
        <p:spPr>
          <a:xfrm>
            <a:off x="593510" y="3429001"/>
            <a:ext cx="3507973" cy="1284504"/>
          </a:xfrm>
          <a:prstGeom prst="rect">
            <a:avLst/>
          </a:prstGeom>
        </p:spPr>
      </p:pic>
    </p:spTree>
    <p:extLst>
      <p:ext uri="{BB962C8B-B14F-4D97-AF65-F5344CB8AC3E}">
        <p14:creationId xmlns:p14="http://schemas.microsoft.com/office/powerpoint/2010/main" val="590945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706120" y="151426"/>
            <a:ext cx="10779760" cy="834094"/>
          </a:xfrm>
        </p:spPr>
        <p:txBody>
          <a:bodyPr/>
          <a:lstStyle/>
          <a:p>
            <a:r>
              <a:rPr lang="en-GB" dirty="0">
                <a:solidFill>
                  <a:srgbClr val="005FBF"/>
                </a:solidFill>
              </a:rPr>
              <a:t>Media Coverage</a:t>
            </a:r>
          </a:p>
        </p:txBody>
      </p:sp>
      <p:sp>
        <p:nvSpPr>
          <p:cNvPr id="6" name="TextBox 5">
            <a:extLst>
              <a:ext uri="{FF2B5EF4-FFF2-40B4-BE49-F238E27FC236}">
                <a16:creationId xmlns:a16="http://schemas.microsoft.com/office/drawing/2014/main" id="{70787AC2-B40B-BC39-FA3D-DC586B242E68}"/>
              </a:ext>
            </a:extLst>
          </p:cNvPr>
          <p:cNvSpPr txBox="1"/>
          <p:nvPr/>
        </p:nvSpPr>
        <p:spPr>
          <a:xfrm>
            <a:off x="706120" y="985520"/>
            <a:ext cx="7186129" cy="1832296"/>
          </a:xfrm>
          <a:prstGeom prst="rect">
            <a:avLst/>
          </a:prstGeom>
          <a:noFill/>
        </p:spPr>
        <p:txBody>
          <a:bodyPr wrap="square" rtlCol="0">
            <a:spAutoFit/>
          </a:bodyPr>
          <a:lstStyle/>
          <a:p>
            <a:pPr>
              <a:lnSpc>
                <a:spcPct val="107000"/>
              </a:lnSpc>
              <a:spcAft>
                <a:spcPts val="800"/>
              </a:spcAft>
            </a:pPr>
            <a:r>
              <a:rPr lang="en-GB" b="1" kern="100" dirty="0">
                <a:solidFill>
                  <a:srgbClr val="C00000"/>
                </a:solidFill>
                <a:latin typeface="Arial" panose="020B0604020202020204" pitchFamily="34" charset="0"/>
                <a:ea typeface="Times New Roman" panose="02020603050405020304" pitchFamily="18" charset="0"/>
                <a:cs typeface="Arial" panose="020B0604020202020204" pitchFamily="34" charset="0"/>
              </a:rPr>
              <a:t>Christmas cancer messaging</a:t>
            </a:r>
          </a:p>
          <a:p>
            <a:pPr>
              <a:lnSpc>
                <a:spcPct val="107000"/>
              </a:lnSpc>
              <a:spcAft>
                <a:spcPts val="800"/>
              </a:spcAft>
            </a:pPr>
            <a:endParaRPr lang="en-GB" sz="1400" b="1" kern="100"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u="none" strike="noStrike"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MEN Christmas TV Guide – </a:t>
            </a:r>
            <a:r>
              <a:rPr lang="en-GB" sz="1400" u="none" strike="noStrike"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Cancer Voices campaign x 4 &amp; Help Us Help You non-specific cancer symptoms x 2 </a:t>
            </a:r>
          </a:p>
          <a:p>
            <a:pPr marL="285750" indent="-285750">
              <a:lnSpc>
                <a:spcPct val="107000"/>
              </a:lnSpc>
              <a:spcAft>
                <a:spcPts val="800"/>
              </a:spcAft>
              <a:buFont typeface="Arial" panose="020B0604020202020204" pitchFamily="34" charset="0"/>
              <a:buChar char="•"/>
            </a:pPr>
            <a:r>
              <a:rPr lang="en-GB" sz="1400" b="1" u="none" strike="noStrike"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Manchester Evening News</a:t>
            </a:r>
            <a:r>
              <a:rPr lang="en-GB" sz="1400" kern="100" dirty="0">
                <a:latin typeface="Calibri" panose="020F0502020204030204" pitchFamily="34" charset="0"/>
                <a:ea typeface="Calibri" panose="020F0502020204030204" pitchFamily="34" charset="0"/>
                <a:cs typeface="Times New Roman" panose="02020603050405020304" pitchFamily="18" charset="0"/>
              </a:rPr>
              <a:t> -</a:t>
            </a:r>
            <a:r>
              <a:rPr lang="en-GB" sz="1400" u="sng" kern="100" dirty="0">
                <a:solidFill>
                  <a:srgbClr val="0000FF"/>
                </a:solidFill>
                <a:latin typeface="Calibri" panose="020F0502020204030204" pitchFamily="34" charset="0"/>
                <a:ea typeface="Calibri" panose="020F0502020204030204" pitchFamily="34" charset="0"/>
                <a:cs typeface="Times New Roman" panose="02020603050405020304" pitchFamily="18"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2"/>
              </a:rPr>
              <a:t>Mum-of-two urges everyone to 'make looking after your health a present to yourself' this Christmas - Manchester Evening News</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p>
        </p:txBody>
      </p:sp>
      <p:pic>
        <p:nvPicPr>
          <p:cNvPr id="3" name="Picture 2">
            <a:extLst>
              <a:ext uri="{FF2B5EF4-FFF2-40B4-BE49-F238E27FC236}">
                <a16:creationId xmlns:a16="http://schemas.microsoft.com/office/drawing/2014/main" id="{97C61DC2-7700-3353-EDD9-538196BFC17D}"/>
              </a:ext>
            </a:extLst>
          </p:cNvPr>
          <p:cNvPicPr>
            <a:picLocks noChangeAspect="1"/>
          </p:cNvPicPr>
          <p:nvPr/>
        </p:nvPicPr>
        <p:blipFill>
          <a:blip r:embed="rId3"/>
          <a:stretch>
            <a:fillRect/>
          </a:stretch>
        </p:blipFill>
        <p:spPr>
          <a:xfrm>
            <a:off x="7973173" y="985520"/>
            <a:ext cx="2785523" cy="4938324"/>
          </a:xfrm>
          <a:prstGeom prst="rect">
            <a:avLst/>
          </a:prstGeom>
        </p:spPr>
      </p:pic>
      <p:pic>
        <p:nvPicPr>
          <p:cNvPr id="9" name="Picture 8">
            <a:extLst>
              <a:ext uri="{FF2B5EF4-FFF2-40B4-BE49-F238E27FC236}">
                <a16:creationId xmlns:a16="http://schemas.microsoft.com/office/drawing/2014/main" id="{1D9817F2-74E1-031F-E0CF-331F3ECCCC03}"/>
              </a:ext>
            </a:extLst>
          </p:cNvPr>
          <p:cNvPicPr>
            <a:picLocks noChangeAspect="1"/>
          </p:cNvPicPr>
          <p:nvPr/>
        </p:nvPicPr>
        <p:blipFill>
          <a:blip r:embed="rId4"/>
          <a:stretch>
            <a:fillRect/>
          </a:stretch>
        </p:blipFill>
        <p:spPr>
          <a:xfrm>
            <a:off x="2262612" y="3378783"/>
            <a:ext cx="4553476" cy="2611552"/>
          </a:xfrm>
          <a:prstGeom prst="rect">
            <a:avLst/>
          </a:prstGeom>
        </p:spPr>
      </p:pic>
    </p:spTree>
    <p:extLst>
      <p:ext uri="{BB962C8B-B14F-4D97-AF65-F5344CB8AC3E}">
        <p14:creationId xmlns:p14="http://schemas.microsoft.com/office/powerpoint/2010/main" val="2663963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15C884-E734-6C86-04BF-4D6BC7D9FE0F}"/>
              </a:ext>
            </a:extLst>
          </p:cNvPr>
          <p:cNvSpPr>
            <a:spLocks noGrp="1"/>
          </p:cNvSpPr>
          <p:nvPr>
            <p:ph type="body" sz="quarter" idx="11"/>
          </p:nvPr>
        </p:nvSpPr>
        <p:spPr>
          <a:xfrm>
            <a:off x="504863" y="1904144"/>
            <a:ext cx="8040148" cy="1224670"/>
          </a:xfrm>
        </p:spPr>
        <p:txBody>
          <a:bodyPr/>
          <a:lstStyle/>
          <a:p>
            <a:r>
              <a:rPr lang="en-US" dirty="0"/>
              <a:t>Facebook and Instagram ads and hashtags analytics</a:t>
            </a:r>
          </a:p>
        </p:txBody>
      </p:sp>
    </p:spTree>
    <p:extLst>
      <p:ext uri="{BB962C8B-B14F-4D97-AF65-F5344CB8AC3E}">
        <p14:creationId xmlns:p14="http://schemas.microsoft.com/office/powerpoint/2010/main" val="842710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9611212" cy="834094"/>
          </a:xfrm>
        </p:spPr>
        <p:txBody>
          <a:bodyPr/>
          <a:lstStyle/>
          <a:p>
            <a:r>
              <a:rPr lang="en-US" dirty="0"/>
              <a:t>Facebook and Instagram ad summary</a:t>
            </a:r>
          </a:p>
        </p:txBody>
      </p:sp>
      <p:sp>
        <p:nvSpPr>
          <p:cNvPr id="9" name="Text Placeholder 8">
            <a:extLst>
              <a:ext uri="{FF2B5EF4-FFF2-40B4-BE49-F238E27FC236}">
                <a16:creationId xmlns:a16="http://schemas.microsoft.com/office/drawing/2014/main" id="{F2C2AAF5-4D81-2069-7BDD-723B7058F1C4}"/>
              </a:ext>
            </a:extLst>
          </p:cNvPr>
          <p:cNvSpPr txBox="1">
            <a:spLocks noGrp="1"/>
          </p:cNvSpPr>
          <p:nvPr>
            <p:ph type="body" sz="quarter" idx="13"/>
          </p:nvPr>
        </p:nvSpPr>
        <p:spPr>
          <a:xfrm>
            <a:off x="412447" y="1240257"/>
            <a:ext cx="7162201" cy="4472699"/>
          </a:xfrm>
          <a:prstGeom prst="rect">
            <a:avLst/>
          </a:prstGeom>
          <a:noFill/>
        </p:spPr>
        <p:txBody>
          <a:bodyPr wrap="square" rtlCol="0">
            <a:spAutoFit/>
          </a:bodyPr>
          <a:lstStyle/>
          <a:p>
            <a:r>
              <a:rPr lang="en-GB" sz="1600" dirty="0"/>
              <a:t>From October to December 2024, we ran </a:t>
            </a:r>
            <a:r>
              <a:rPr lang="en-GB" sz="1600" b="1" dirty="0"/>
              <a:t>12 paid ads </a:t>
            </a:r>
            <a:r>
              <a:rPr lang="en-GB" sz="1600" dirty="0"/>
              <a:t>and we currently have </a:t>
            </a:r>
            <a:r>
              <a:rPr lang="en-GB" sz="1600" b="1" dirty="0"/>
              <a:t>10 live ads </a:t>
            </a:r>
            <a:r>
              <a:rPr lang="en-GB" sz="1600" dirty="0"/>
              <a:t>running across Facebook and Instagram. </a:t>
            </a:r>
          </a:p>
          <a:p>
            <a:endParaRPr lang="en-GB" sz="1600" dirty="0"/>
          </a:p>
          <a:p>
            <a:r>
              <a:rPr lang="en-GB" sz="1600" dirty="0"/>
              <a:t>The 30 paid ads cover the following campaigns:</a:t>
            </a:r>
          </a:p>
          <a:p>
            <a:pPr marL="285750" indent="-285750">
              <a:buFont typeface="Arial" panose="020B0604020202020204" pitchFamily="34" charset="0"/>
              <a:buChar char="•"/>
            </a:pPr>
            <a:r>
              <a:rPr lang="en-GB" sz="1600" dirty="0"/>
              <a:t>TLHC </a:t>
            </a:r>
          </a:p>
          <a:p>
            <a:pPr marL="285750" indent="-285750">
              <a:buFont typeface="Arial" panose="020B0604020202020204" pitchFamily="34" charset="0"/>
              <a:buChar char="•"/>
            </a:pPr>
            <a:r>
              <a:rPr lang="en-GB" sz="1600" dirty="0"/>
              <a:t>PPIE recruitment campaign</a:t>
            </a:r>
          </a:p>
          <a:p>
            <a:pPr marL="285750" indent="-285750">
              <a:buFont typeface="Arial" panose="020B0604020202020204" pitchFamily="34" charset="0"/>
              <a:buChar char="•"/>
            </a:pPr>
            <a:r>
              <a:rPr lang="en-GB" sz="1600" dirty="0"/>
              <a:t>Breast cancer – signs and symptoms </a:t>
            </a:r>
          </a:p>
          <a:p>
            <a:pPr marL="285750" indent="-285750">
              <a:buFont typeface="Arial" panose="020B0604020202020204" pitchFamily="34" charset="0"/>
              <a:buChar char="•"/>
            </a:pPr>
            <a:r>
              <a:rPr lang="en-GB" sz="1600" dirty="0"/>
              <a:t>Breast cancer – check your breasts </a:t>
            </a:r>
          </a:p>
          <a:p>
            <a:pPr marL="285750" indent="-285750">
              <a:buFont typeface="Arial" panose="020B0604020202020204" pitchFamily="34" charset="0"/>
              <a:buChar char="•"/>
            </a:pPr>
            <a:r>
              <a:rPr lang="en-GB" sz="1600" dirty="0"/>
              <a:t>This Van Can – bowel cancer awareness van </a:t>
            </a:r>
          </a:p>
          <a:p>
            <a:pPr marL="285750" indent="-285750">
              <a:buFont typeface="Arial" panose="020B0604020202020204" pitchFamily="34" charset="0"/>
              <a:buChar char="•"/>
            </a:pPr>
            <a:r>
              <a:rPr lang="en-GB" sz="1600" dirty="0"/>
              <a:t>Lung cancer animation </a:t>
            </a:r>
          </a:p>
          <a:p>
            <a:pPr marL="285750" indent="-285750">
              <a:buFont typeface="Arial" panose="020B0604020202020204" pitchFamily="34" charset="0"/>
              <a:buChar char="•"/>
            </a:pPr>
            <a:r>
              <a:rPr lang="en-GB" sz="1600" dirty="0"/>
              <a:t>Prostate cancer animation</a:t>
            </a:r>
          </a:p>
          <a:p>
            <a:pPr marL="285750" indent="-285750">
              <a:buFont typeface="Arial" panose="020B0604020202020204" pitchFamily="34" charset="0"/>
              <a:buChar char="•"/>
            </a:pPr>
            <a:r>
              <a:rPr lang="en-GB" sz="1600" dirty="0"/>
              <a:t>Lung Aware </a:t>
            </a:r>
          </a:p>
          <a:p>
            <a:pPr marL="285750" indent="-285750">
              <a:buFont typeface="Arial" panose="020B0604020202020204" pitchFamily="34" charset="0"/>
              <a:buChar char="•"/>
            </a:pPr>
            <a:r>
              <a:rPr lang="en-GB" sz="1600" dirty="0"/>
              <a:t>Ruth Strauss research</a:t>
            </a:r>
          </a:p>
          <a:p>
            <a:pPr marL="285750" indent="-285750">
              <a:buFont typeface="Arial" panose="020B0604020202020204" pitchFamily="34" charset="0"/>
              <a:buChar char="•"/>
            </a:pPr>
            <a:r>
              <a:rPr lang="en-GB" sz="1600" dirty="0"/>
              <a:t>OG</a:t>
            </a:r>
          </a:p>
          <a:p>
            <a:endParaRPr lang="en-GB" sz="1213" dirty="0">
              <a:solidFill>
                <a:srgbClr val="FF0000"/>
              </a:solidFill>
            </a:endParaRPr>
          </a:p>
          <a:p>
            <a:endParaRPr lang="en-GB" sz="1213" dirty="0"/>
          </a:p>
          <a:p>
            <a:endParaRPr lang="en-GB" sz="1213" dirty="0"/>
          </a:p>
          <a:p>
            <a:endParaRPr lang="en-GB" sz="1213" dirty="0"/>
          </a:p>
          <a:p>
            <a:endParaRPr lang="en-GB" sz="1213" dirty="0"/>
          </a:p>
        </p:txBody>
      </p:sp>
    </p:spTree>
    <p:extLst>
      <p:ext uri="{BB962C8B-B14F-4D97-AF65-F5344CB8AC3E}">
        <p14:creationId xmlns:p14="http://schemas.microsoft.com/office/powerpoint/2010/main" val="3483759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0907092-8E91-9A24-14A1-044C300A6801}"/>
              </a:ext>
            </a:extLst>
          </p:cNvPr>
          <p:cNvSpPr txBox="1"/>
          <p:nvPr/>
        </p:nvSpPr>
        <p:spPr>
          <a:xfrm>
            <a:off x="696110" y="1354140"/>
            <a:ext cx="8166535" cy="2890471"/>
          </a:xfrm>
          <a:prstGeom prst="rect">
            <a:avLst/>
          </a:prstGeom>
          <a:noFill/>
        </p:spPr>
        <p:txBody>
          <a:bodyPr wrap="square">
            <a:spAutoFit/>
          </a:bodyPr>
          <a:lstStyle/>
          <a:p>
            <a:pPr defTabSz="554492"/>
            <a:r>
              <a:rPr lang="en-GB" sz="1600" kern="0" dirty="0">
                <a:solidFill>
                  <a:prstClr val="black"/>
                </a:solidFill>
                <a:latin typeface="Arial" panose="020B0604020202020204" pitchFamily="34" charset="0"/>
                <a:cs typeface="Arial" panose="020B0604020202020204" pitchFamily="34" charset="0"/>
              </a:rPr>
              <a:t>From October – December 2024, we achieved:</a:t>
            </a:r>
          </a:p>
          <a:p>
            <a:pPr defTabSz="554492"/>
            <a:endParaRPr lang="en-GB" sz="1600" kern="0" dirty="0">
              <a:solidFill>
                <a:prstClr val="black"/>
              </a:solidFill>
              <a:latin typeface="Arial" panose="020B0604020202020204" pitchFamily="34" charset="0"/>
              <a:cs typeface="Arial" panose="020B0604020202020204" pitchFamily="34" charset="0"/>
            </a:endParaRPr>
          </a:p>
          <a:p>
            <a:pPr defTabSz="554492"/>
            <a:r>
              <a:rPr lang="en-GB" sz="1600" b="1" kern="0" dirty="0">
                <a:solidFill>
                  <a:prstClr val="black"/>
                </a:solidFill>
                <a:latin typeface="Arial" panose="020B0604020202020204" pitchFamily="34" charset="0"/>
                <a:cs typeface="Arial" panose="020B0604020202020204" pitchFamily="34" charset="0"/>
              </a:rPr>
              <a:t>Total reach: 845,437</a:t>
            </a:r>
          </a:p>
          <a:p>
            <a:pPr defTabSz="554492"/>
            <a:r>
              <a:rPr lang="en-GB" sz="1600" b="1" kern="0" dirty="0">
                <a:solidFill>
                  <a:prstClr val="black"/>
                </a:solidFill>
                <a:latin typeface="Arial" panose="020B0604020202020204" pitchFamily="34" charset="0"/>
                <a:cs typeface="Arial" panose="020B0604020202020204" pitchFamily="34" charset="0"/>
              </a:rPr>
              <a:t>Total impressions:  437,342</a:t>
            </a:r>
          </a:p>
          <a:p>
            <a:pPr defTabSz="554492"/>
            <a:r>
              <a:rPr lang="en-GB" sz="1600" b="1" kern="0" dirty="0">
                <a:solidFill>
                  <a:prstClr val="black"/>
                </a:solidFill>
                <a:latin typeface="Arial" panose="020B0604020202020204" pitchFamily="34" charset="0"/>
                <a:cs typeface="Arial" panose="020B0604020202020204" pitchFamily="34" charset="0"/>
              </a:rPr>
              <a:t>Total engagements: 71,531</a:t>
            </a:r>
          </a:p>
          <a:p>
            <a:pPr defTabSz="554492"/>
            <a:r>
              <a:rPr lang="en-GB" sz="1600" b="1" kern="0" dirty="0">
                <a:solidFill>
                  <a:prstClr val="black"/>
                </a:solidFill>
                <a:latin typeface="Arial" panose="020B0604020202020204" pitchFamily="34" charset="0"/>
                <a:cs typeface="Arial" panose="020B0604020202020204" pitchFamily="34" charset="0"/>
              </a:rPr>
              <a:t>Engagement rate: 8.4%</a:t>
            </a:r>
          </a:p>
          <a:p>
            <a:pPr defTabSz="554492"/>
            <a:r>
              <a:rPr lang="en-GB" sz="1600" b="1" kern="0" dirty="0">
                <a:solidFill>
                  <a:prstClr val="black"/>
                </a:solidFill>
                <a:latin typeface="Arial" panose="020B0604020202020204" pitchFamily="34" charset="0"/>
                <a:cs typeface="Arial" panose="020B0604020202020204" pitchFamily="34" charset="0"/>
              </a:rPr>
              <a:t>Total link clicks: 5,481</a:t>
            </a:r>
          </a:p>
          <a:p>
            <a:pPr defTabSz="554492"/>
            <a:r>
              <a:rPr lang="en-GB" sz="1600" b="1" kern="0" dirty="0">
                <a:solidFill>
                  <a:prstClr val="black"/>
                </a:solidFill>
                <a:latin typeface="Arial" panose="020B0604020202020204" pitchFamily="34" charset="0"/>
                <a:cs typeface="Arial" panose="020B0604020202020204" pitchFamily="34" charset="0"/>
              </a:rPr>
              <a:t>Average cost per click: £0.36</a:t>
            </a:r>
          </a:p>
          <a:p>
            <a:pPr defTabSz="554492"/>
            <a:r>
              <a:rPr lang="en-GB" sz="1600" b="1" kern="0" dirty="0">
                <a:solidFill>
                  <a:prstClr val="black"/>
                </a:solidFill>
                <a:latin typeface="Arial" panose="020B0604020202020204" pitchFamily="34" charset="0"/>
                <a:cs typeface="Arial" panose="020B0604020202020204" pitchFamily="34" charset="0"/>
              </a:rPr>
              <a:t>Total thru plays (video 15 seconds or more): 39,741</a:t>
            </a:r>
          </a:p>
          <a:p>
            <a:pPr defTabSz="554492"/>
            <a:r>
              <a:rPr lang="en-GB" sz="1600" b="1" kern="0" dirty="0">
                <a:solidFill>
                  <a:prstClr val="black"/>
                </a:solidFill>
                <a:latin typeface="Arial" panose="020B0604020202020204" pitchFamily="34" charset="0"/>
                <a:cs typeface="Arial" panose="020B0604020202020204" pitchFamily="34" charset="0"/>
              </a:rPr>
              <a:t>Total cost: £2,021</a:t>
            </a:r>
          </a:p>
          <a:p>
            <a:pPr defTabSz="554492"/>
            <a:endParaRPr lang="en-GB" sz="2183" b="1" kern="0" dirty="0">
              <a:solidFill>
                <a:sysClr val="windowText" lastClr="00000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633069F9-C3DF-DD98-5076-130B221F9461}"/>
              </a:ext>
            </a:extLst>
          </p:cNvPr>
          <p:cNvSpPr txBox="1"/>
          <p:nvPr/>
        </p:nvSpPr>
        <p:spPr>
          <a:xfrm>
            <a:off x="689693" y="5633879"/>
            <a:ext cx="5723042" cy="316240"/>
          </a:xfrm>
          <a:prstGeom prst="rect">
            <a:avLst/>
          </a:prstGeom>
          <a:noFill/>
        </p:spPr>
        <p:txBody>
          <a:bodyPr wrap="none" rtlCol="0">
            <a:spAutoFit/>
          </a:bodyPr>
          <a:lstStyle/>
          <a:p>
            <a:pPr defTabSz="554492"/>
            <a:r>
              <a:rPr lang="en-GB" sz="1455" kern="0" dirty="0">
                <a:solidFill>
                  <a:prstClr val="black"/>
                </a:solidFill>
                <a:latin typeface="Arial" panose="020B0604020202020204" pitchFamily="34" charset="0"/>
                <a:cs typeface="Arial" panose="020B0604020202020204" pitchFamily="34" charset="0"/>
              </a:rPr>
              <a:t>Engagement rate calculated by engagements × 100 ÷ impressions </a:t>
            </a:r>
          </a:p>
        </p:txBody>
      </p:sp>
      <p:sp>
        <p:nvSpPr>
          <p:cNvPr id="2" name="Text Placeholder 1">
            <a:extLst>
              <a:ext uri="{FF2B5EF4-FFF2-40B4-BE49-F238E27FC236}">
                <a16:creationId xmlns:a16="http://schemas.microsoft.com/office/drawing/2014/main" id="{921E418E-658F-A731-3354-7E2E8D496200}"/>
              </a:ext>
            </a:extLst>
          </p:cNvPr>
          <p:cNvSpPr txBox="1">
            <a:spLocks/>
          </p:cNvSpPr>
          <p:nvPr/>
        </p:nvSpPr>
        <p:spPr>
          <a:xfrm>
            <a:off x="320031" y="390027"/>
            <a:ext cx="9611212" cy="834094"/>
          </a:xfrm>
          <a:prstGeom prst="rect">
            <a:avLst/>
          </a:prstGeom>
        </p:spPr>
        <p:txBody>
          <a:bodyPr/>
          <a:lstStyle>
            <a:lvl1pPr marL="0">
              <a:defRPr sz="6000" b="1">
                <a:solidFill>
                  <a:srgbClr val="BF0075"/>
                </a:solidFill>
                <a:latin typeface="Arial" panose="020B0604020202020204" pitchFamily="34" charset="0"/>
                <a:ea typeface="+mn-ea"/>
                <a:cs typeface="Arial" panose="020B0604020202020204" pitchFamily="34" charset="0"/>
              </a:defRPr>
            </a:lvl1pPr>
            <a:lvl2pPr marL="457200">
              <a:defRPr>
                <a:latin typeface="Arial" panose="020B0604020202020204" pitchFamily="34" charset="0"/>
                <a:ea typeface="+mn-ea"/>
                <a:cs typeface="Arial" panose="020B0604020202020204" pitchFamily="34" charset="0"/>
              </a:defRPr>
            </a:lvl2pPr>
            <a:lvl3pPr marL="914400">
              <a:defRPr>
                <a:latin typeface="Arial" panose="020B0604020202020204" pitchFamily="34" charset="0"/>
                <a:ea typeface="+mn-ea"/>
                <a:cs typeface="Arial" panose="020B0604020202020204" pitchFamily="34" charset="0"/>
              </a:defRPr>
            </a:lvl3pPr>
            <a:lvl4pPr marL="1371600">
              <a:defRPr>
                <a:latin typeface="Arial" panose="020B0604020202020204" pitchFamily="34" charset="0"/>
                <a:ea typeface="+mn-ea"/>
                <a:cs typeface="Arial" panose="020B0604020202020204" pitchFamily="34" charset="0"/>
              </a:defRPr>
            </a:lvl4pPr>
            <a:lvl5pPr marL="1828800">
              <a:defRPr>
                <a:latin typeface="Arial" panose="020B0604020202020204" pitchFamily="34" charset="0"/>
                <a:ea typeface="+mn-ea"/>
                <a:cs typeface="Arial" panose="020B0604020202020204" pitchFamily="34" charset="0"/>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defTabSz="554492"/>
            <a:r>
              <a:rPr lang="en-US" sz="3638" kern="0"/>
              <a:t>Facebook and Instagram ad summary</a:t>
            </a:r>
            <a:endParaRPr lang="en-US" sz="3638" kern="0" dirty="0"/>
          </a:p>
        </p:txBody>
      </p:sp>
    </p:spTree>
    <p:extLst>
      <p:ext uri="{BB962C8B-B14F-4D97-AF65-F5344CB8AC3E}">
        <p14:creationId xmlns:p14="http://schemas.microsoft.com/office/powerpoint/2010/main" val="1697994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9611212" cy="834094"/>
          </a:xfrm>
        </p:spPr>
        <p:txBody>
          <a:bodyPr/>
          <a:lstStyle/>
          <a:p>
            <a:r>
              <a:rPr lang="en-US" sz="2911" dirty="0"/>
              <a:t>Breast Cancer Awareness Month #GMBreastCancer – hashtag analytics </a:t>
            </a:r>
          </a:p>
        </p:txBody>
      </p:sp>
      <p:sp>
        <p:nvSpPr>
          <p:cNvPr id="9" name="Text Placeholder 8">
            <a:extLst>
              <a:ext uri="{FF2B5EF4-FFF2-40B4-BE49-F238E27FC236}">
                <a16:creationId xmlns:a16="http://schemas.microsoft.com/office/drawing/2014/main" id="{F2C2AAF5-4D81-2069-7BDD-723B7058F1C4}"/>
              </a:ext>
            </a:extLst>
          </p:cNvPr>
          <p:cNvSpPr txBox="1">
            <a:spLocks noGrp="1"/>
          </p:cNvSpPr>
          <p:nvPr>
            <p:ph type="body" sz="quarter" idx="13"/>
          </p:nvPr>
        </p:nvSpPr>
        <p:spPr>
          <a:xfrm>
            <a:off x="412447" y="1240256"/>
            <a:ext cx="7162201" cy="465640"/>
          </a:xfrm>
          <a:prstGeom prst="rect">
            <a:avLst/>
          </a:prstGeom>
          <a:noFill/>
        </p:spPr>
        <p:txBody>
          <a:bodyPr wrap="square" rtlCol="0">
            <a:spAutoFit/>
          </a:bodyPr>
          <a:lstStyle/>
          <a:p>
            <a:endParaRPr lang="en-GB" sz="1213" dirty="0"/>
          </a:p>
          <a:p>
            <a:endParaRPr lang="en-GB" sz="1213" dirty="0"/>
          </a:p>
        </p:txBody>
      </p:sp>
      <p:sp>
        <p:nvSpPr>
          <p:cNvPr id="3" name="TextBox 2">
            <a:extLst>
              <a:ext uri="{FF2B5EF4-FFF2-40B4-BE49-F238E27FC236}">
                <a16:creationId xmlns:a16="http://schemas.microsoft.com/office/drawing/2014/main" id="{B6F1291E-F642-F3E0-F095-DEF368951D4C}"/>
              </a:ext>
            </a:extLst>
          </p:cNvPr>
          <p:cNvSpPr txBox="1"/>
          <p:nvPr/>
        </p:nvSpPr>
        <p:spPr>
          <a:xfrm>
            <a:off x="453494" y="1765522"/>
            <a:ext cx="5774685" cy="2173928"/>
          </a:xfrm>
          <a:prstGeom prst="rect">
            <a:avLst/>
          </a:prstGeom>
          <a:noFill/>
        </p:spPr>
        <p:txBody>
          <a:bodyPr wrap="square" rtlCol="0">
            <a:spAutoFit/>
          </a:bodyPr>
          <a:lstStyle/>
          <a:p>
            <a:pPr defTabSz="554492">
              <a:lnSpc>
                <a:spcPct val="107000"/>
              </a:lnSpc>
              <a:spcAft>
                <a:spcPts val="485"/>
              </a:spcAft>
            </a:pPr>
            <a:r>
              <a:rPr lang="en-GB" sz="1600" kern="0" dirty="0">
                <a:solidFill>
                  <a:sysClr val="windowText" lastClr="000000"/>
                </a:solidFill>
                <a:latin typeface="Arial" panose="020B0604020202020204" pitchFamily="34" charset="0"/>
                <a:cs typeface="Arial" panose="020B0604020202020204" pitchFamily="34" charset="0"/>
              </a:rPr>
              <a:t>Across our social media channels, we generated 119 posts from our account and partners using the hashtag #GMBreastCancer </a:t>
            </a:r>
          </a:p>
          <a:p>
            <a:pPr defTabSz="554492">
              <a:lnSpc>
                <a:spcPct val="107000"/>
              </a:lnSpc>
              <a:spcAft>
                <a:spcPts val="485"/>
              </a:spcAft>
            </a:pPr>
            <a:endParaRPr lang="en-GB" sz="1600" kern="0" dirty="0">
              <a:solidFill>
                <a:sysClr val="windowText" lastClr="000000"/>
              </a:solidFill>
              <a:latin typeface="Arial" panose="020B0604020202020204" pitchFamily="34" charset="0"/>
              <a:cs typeface="Arial" panose="020B0604020202020204" pitchFamily="34" charset="0"/>
            </a:endParaRPr>
          </a:p>
          <a:p>
            <a:pPr defTabSz="554492">
              <a:lnSpc>
                <a:spcPct val="107000"/>
              </a:lnSpc>
              <a:spcAft>
                <a:spcPts val="485"/>
              </a:spcAft>
            </a:pPr>
            <a:r>
              <a:rPr lang="en-GB" sz="1600" kern="0" dirty="0">
                <a:solidFill>
                  <a:sysClr val="windowText" lastClr="000000"/>
                </a:solidFill>
                <a:latin typeface="Arial" panose="020B0604020202020204" pitchFamily="34" charset="0"/>
                <a:cs typeface="Arial" panose="020B0604020202020204" pitchFamily="34" charset="0"/>
              </a:rPr>
              <a:t>Our content was seen 312,540 times throughout the month. </a:t>
            </a:r>
          </a:p>
          <a:p>
            <a:pPr defTabSz="554492">
              <a:lnSpc>
                <a:spcPct val="107000"/>
              </a:lnSpc>
              <a:spcAft>
                <a:spcPts val="485"/>
              </a:spcAft>
            </a:pPr>
            <a:endParaRPr lang="en-GB" sz="1600" kern="0" dirty="0">
              <a:solidFill>
                <a:sysClr val="windowText" lastClr="000000"/>
              </a:solidFill>
              <a:latin typeface="Arial" panose="020B0604020202020204" pitchFamily="34" charset="0"/>
              <a:cs typeface="Arial" panose="020B0604020202020204" pitchFamily="34" charset="0"/>
            </a:endParaRPr>
          </a:p>
          <a:p>
            <a:pPr defTabSz="554492">
              <a:lnSpc>
                <a:spcPct val="107000"/>
              </a:lnSpc>
              <a:spcAft>
                <a:spcPts val="485"/>
              </a:spcAft>
            </a:pPr>
            <a:r>
              <a:rPr lang="en-GB" sz="1600" kern="0" dirty="0">
                <a:solidFill>
                  <a:sysClr val="windowText" lastClr="000000"/>
                </a:solidFill>
                <a:latin typeface="Arial" panose="020B0604020202020204" pitchFamily="34" charset="0"/>
                <a:cs typeface="Arial" panose="020B0604020202020204" pitchFamily="34" charset="0"/>
              </a:rPr>
              <a:t>We had 324 people engage with the content.  </a:t>
            </a:r>
          </a:p>
        </p:txBody>
      </p:sp>
      <p:pic>
        <p:nvPicPr>
          <p:cNvPr id="4" name="Picture 3">
            <a:extLst>
              <a:ext uri="{FF2B5EF4-FFF2-40B4-BE49-F238E27FC236}">
                <a16:creationId xmlns:a16="http://schemas.microsoft.com/office/drawing/2014/main" id="{F44B878F-2F0A-E03B-7352-1B25FC2D4AE9}"/>
              </a:ext>
            </a:extLst>
          </p:cNvPr>
          <p:cNvPicPr>
            <a:picLocks noChangeAspect="1"/>
          </p:cNvPicPr>
          <p:nvPr/>
        </p:nvPicPr>
        <p:blipFill rotWithShape="1">
          <a:blip r:embed="rId2"/>
          <a:srcRect l="15000" t="30741" r="38750" b="6297"/>
          <a:stretch/>
        </p:blipFill>
        <p:spPr>
          <a:xfrm>
            <a:off x="6793251" y="3772585"/>
            <a:ext cx="3137992" cy="2402966"/>
          </a:xfrm>
          <a:prstGeom prst="rect">
            <a:avLst/>
          </a:prstGeom>
        </p:spPr>
      </p:pic>
      <p:pic>
        <p:nvPicPr>
          <p:cNvPr id="5" name="Picture 4">
            <a:extLst>
              <a:ext uri="{FF2B5EF4-FFF2-40B4-BE49-F238E27FC236}">
                <a16:creationId xmlns:a16="http://schemas.microsoft.com/office/drawing/2014/main" id="{0263AA05-CA9B-DA4B-23C9-C6C26C562B20}"/>
              </a:ext>
            </a:extLst>
          </p:cNvPr>
          <p:cNvPicPr>
            <a:picLocks noChangeAspect="1"/>
          </p:cNvPicPr>
          <p:nvPr/>
        </p:nvPicPr>
        <p:blipFill rotWithShape="1">
          <a:blip r:embed="rId3"/>
          <a:srcRect l="22500" t="23333" r="23750" b="7037"/>
          <a:stretch/>
        </p:blipFill>
        <p:spPr>
          <a:xfrm>
            <a:off x="6769122" y="1240256"/>
            <a:ext cx="3162121" cy="2304182"/>
          </a:xfrm>
          <a:prstGeom prst="rect">
            <a:avLst/>
          </a:prstGeom>
        </p:spPr>
      </p:pic>
    </p:spTree>
    <p:extLst>
      <p:ext uri="{BB962C8B-B14F-4D97-AF65-F5344CB8AC3E}">
        <p14:creationId xmlns:p14="http://schemas.microsoft.com/office/powerpoint/2010/main" val="1973452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9611212" cy="834094"/>
          </a:xfrm>
        </p:spPr>
        <p:txBody>
          <a:bodyPr/>
          <a:lstStyle/>
          <a:p>
            <a:r>
              <a:rPr lang="en-US" dirty="0"/>
              <a:t>National AHP Day #GMCancerAHPs – hashtag analytics  </a:t>
            </a:r>
          </a:p>
        </p:txBody>
      </p:sp>
      <p:sp>
        <p:nvSpPr>
          <p:cNvPr id="9" name="Text Placeholder 8">
            <a:extLst>
              <a:ext uri="{FF2B5EF4-FFF2-40B4-BE49-F238E27FC236}">
                <a16:creationId xmlns:a16="http://schemas.microsoft.com/office/drawing/2014/main" id="{F2C2AAF5-4D81-2069-7BDD-723B7058F1C4}"/>
              </a:ext>
            </a:extLst>
          </p:cNvPr>
          <p:cNvSpPr txBox="1">
            <a:spLocks noGrp="1"/>
          </p:cNvSpPr>
          <p:nvPr>
            <p:ph type="body" sz="quarter" idx="13"/>
          </p:nvPr>
        </p:nvSpPr>
        <p:spPr>
          <a:xfrm>
            <a:off x="336718" y="1811729"/>
            <a:ext cx="5574451" cy="2256708"/>
          </a:xfrm>
          <a:prstGeom prst="rect">
            <a:avLst/>
          </a:prstGeom>
          <a:noFill/>
        </p:spPr>
        <p:txBody>
          <a:bodyPr wrap="square" rtlCol="0">
            <a:spAutoFit/>
          </a:bodyPr>
          <a:lstStyle/>
          <a:p>
            <a:r>
              <a:rPr lang="en-GB" sz="1600" dirty="0"/>
              <a:t>274 posts across social media </a:t>
            </a:r>
          </a:p>
          <a:p>
            <a:r>
              <a:rPr lang="en-GB" sz="1600" dirty="0"/>
              <a:t>846 engagements </a:t>
            </a:r>
          </a:p>
          <a:p>
            <a:r>
              <a:rPr lang="en-GB" sz="1600" dirty="0"/>
              <a:t>555,718 impressions (number of times a post was seen)</a:t>
            </a:r>
          </a:p>
          <a:p>
            <a:r>
              <a:rPr lang="en-GB" sz="1600" dirty="0"/>
              <a:t>87 users posting across social media </a:t>
            </a:r>
          </a:p>
          <a:p>
            <a:r>
              <a:rPr lang="en-GB" sz="1600" dirty="0"/>
              <a:t>13.9 average engagements per day </a:t>
            </a:r>
          </a:p>
          <a:p>
            <a:endParaRPr lang="en-GB" sz="1213" dirty="0">
              <a:solidFill>
                <a:srgbClr val="FF0000"/>
              </a:solidFill>
            </a:endParaRPr>
          </a:p>
          <a:p>
            <a:endParaRPr lang="en-GB" sz="1213" dirty="0"/>
          </a:p>
          <a:p>
            <a:endParaRPr lang="en-GB" sz="1213" dirty="0"/>
          </a:p>
          <a:p>
            <a:endParaRPr lang="en-GB" sz="1213" dirty="0"/>
          </a:p>
          <a:p>
            <a:endParaRPr lang="en-GB" sz="1213" dirty="0"/>
          </a:p>
        </p:txBody>
      </p:sp>
      <p:pic>
        <p:nvPicPr>
          <p:cNvPr id="3" name="Picture 2">
            <a:extLst>
              <a:ext uri="{FF2B5EF4-FFF2-40B4-BE49-F238E27FC236}">
                <a16:creationId xmlns:a16="http://schemas.microsoft.com/office/drawing/2014/main" id="{774F7A9D-6915-073F-81A4-D59A5FA1DFFB}"/>
              </a:ext>
            </a:extLst>
          </p:cNvPr>
          <p:cNvPicPr>
            <a:picLocks noChangeAspect="1"/>
          </p:cNvPicPr>
          <p:nvPr/>
        </p:nvPicPr>
        <p:blipFill rotWithShape="1">
          <a:blip r:embed="rId2"/>
          <a:srcRect l="15418" t="30741" r="38749" b="7037"/>
          <a:stretch/>
        </p:blipFill>
        <p:spPr>
          <a:xfrm>
            <a:off x="6520766" y="1312805"/>
            <a:ext cx="2961681" cy="2261648"/>
          </a:xfrm>
          <a:prstGeom prst="rect">
            <a:avLst/>
          </a:prstGeom>
        </p:spPr>
      </p:pic>
      <p:pic>
        <p:nvPicPr>
          <p:cNvPr id="4" name="Picture 3">
            <a:extLst>
              <a:ext uri="{FF2B5EF4-FFF2-40B4-BE49-F238E27FC236}">
                <a16:creationId xmlns:a16="http://schemas.microsoft.com/office/drawing/2014/main" id="{B28091E8-A0DC-7E3A-5495-B1C5C6B0A9B9}"/>
              </a:ext>
            </a:extLst>
          </p:cNvPr>
          <p:cNvPicPr>
            <a:picLocks noChangeAspect="1"/>
          </p:cNvPicPr>
          <p:nvPr/>
        </p:nvPicPr>
        <p:blipFill rotWithShape="1">
          <a:blip r:embed="rId3"/>
          <a:srcRect l="15000" t="34444" r="39583" b="9039"/>
          <a:stretch/>
        </p:blipFill>
        <p:spPr>
          <a:xfrm>
            <a:off x="5137347" y="3914602"/>
            <a:ext cx="2864260" cy="2004924"/>
          </a:xfrm>
          <a:prstGeom prst="rect">
            <a:avLst/>
          </a:prstGeom>
        </p:spPr>
      </p:pic>
      <p:pic>
        <p:nvPicPr>
          <p:cNvPr id="5" name="Picture 4">
            <a:extLst>
              <a:ext uri="{FF2B5EF4-FFF2-40B4-BE49-F238E27FC236}">
                <a16:creationId xmlns:a16="http://schemas.microsoft.com/office/drawing/2014/main" id="{461FF078-6D0A-CE3E-4D56-2FA9E06CCC02}"/>
              </a:ext>
            </a:extLst>
          </p:cNvPr>
          <p:cNvPicPr>
            <a:picLocks noChangeAspect="1"/>
          </p:cNvPicPr>
          <p:nvPr/>
        </p:nvPicPr>
        <p:blipFill rotWithShape="1">
          <a:blip r:embed="rId4"/>
          <a:srcRect l="15001" t="32222" r="40833" b="10000"/>
          <a:stretch/>
        </p:blipFill>
        <p:spPr>
          <a:xfrm>
            <a:off x="8568922" y="3914602"/>
            <a:ext cx="2724642" cy="2004925"/>
          </a:xfrm>
          <a:prstGeom prst="rect">
            <a:avLst/>
          </a:prstGeom>
        </p:spPr>
      </p:pic>
    </p:spTree>
    <p:extLst>
      <p:ext uri="{BB962C8B-B14F-4D97-AF65-F5344CB8AC3E}">
        <p14:creationId xmlns:p14="http://schemas.microsoft.com/office/powerpoint/2010/main" val="3582008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10165705" cy="834094"/>
          </a:xfrm>
        </p:spPr>
        <p:txBody>
          <a:bodyPr/>
          <a:lstStyle/>
          <a:p>
            <a:r>
              <a:rPr lang="en-US" sz="3275" u="sng" dirty="0"/>
              <a:t>This Van Can (bowel cancer awareness)</a:t>
            </a:r>
          </a:p>
        </p:txBody>
      </p:sp>
      <p:pic>
        <p:nvPicPr>
          <p:cNvPr id="12" name="Picture 11">
            <a:extLst>
              <a:ext uri="{FF2B5EF4-FFF2-40B4-BE49-F238E27FC236}">
                <a16:creationId xmlns:a16="http://schemas.microsoft.com/office/drawing/2014/main" id="{EB444437-2539-30D2-110D-CB24888513E0}"/>
              </a:ext>
            </a:extLst>
          </p:cNvPr>
          <p:cNvPicPr>
            <a:picLocks noChangeAspect="1"/>
          </p:cNvPicPr>
          <p:nvPr/>
        </p:nvPicPr>
        <p:blipFill rotWithShape="1">
          <a:blip r:embed="rId2"/>
          <a:srcRect l="25417" t="39630" r="36250" b="19629"/>
          <a:stretch/>
        </p:blipFill>
        <p:spPr>
          <a:xfrm>
            <a:off x="5079430" y="1482789"/>
            <a:ext cx="6943644" cy="4151091"/>
          </a:xfrm>
          <a:prstGeom prst="rect">
            <a:avLst/>
          </a:prstGeom>
        </p:spPr>
      </p:pic>
      <p:sp>
        <p:nvSpPr>
          <p:cNvPr id="5" name="TextBox 4">
            <a:extLst>
              <a:ext uri="{FF2B5EF4-FFF2-40B4-BE49-F238E27FC236}">
                <a16:creationId xmlns:a16="http://schemas.microsoft.com/office/drawing/2014/main" id="{A1698030-03CB-7143-A99B-864A484785DF}"/>
              </a:ext>
            </a:extLst>
          </p:cNvPr>
          <p:cNvSpPr txBox="1"/>
          <p:nvPr/>
        </p:nvSpPr>
        <p:spPr>
          <a:xfrm>
            <a:off x="689694" y="1482788"/>
            <a:ext cx="4233478" cy="3521733"/>
          </a:xfrm>
          <a:prstGeom prst="rect">
            <a:avLst/>
          </a:prstGeom>
          <a:noFill/>
        </p:spPr>
        <p:txBody>
          <a:bodyPr wrap="square">
            <a:spAutoFit/>
          </a:bodyPr>
          <a:lstStyle/>
          <a:p>
            <a:pPr>
              <a:lnSpc>
                <a:spcPct val="107000"/>
              </a:lnSpc>
              <a:spcAft>
                <a:spcPts val="485"/>
              </a:spcAft>
            </a:pPr>
            <a:r>
              <a:rPr lang="en-GB" sz="1940" dirty="0"/>
              <a:t>We ran a general awareness ad on Facebook and Instagram to support the launch of the “</a:t>
            </a:r>
            <a:r>
              <a:rPr lang="en-GB" sz="1940" dirty="0">
                <a:latin typeface="Arial" panose="020B0604020202020204" pitchFamily="34" charset="0"/>
                <a:cs typeface="Arial" panose="020B0604020202020204" pitchFamily="34" charset="0"/>
              </a:rPr>
              <a:t>This</a:t>
            </a:r>
            <a:r>
              <a:rPr lang="en-GB" sz="1940" dirty="0"/>
              <a:t> Van Can” bowel cancer awareness roadshow. </a:t>
            </a:r>
          </a:p>
          <a:p>
            <a:endParaRPr lang="en-GB" sz="1940" dirty="0"/>
          </a:p>
          <a:p>
            <a:r>
              <a:rPr lang="en-GB" sz="1940" dirty="0"/>
              <a:t>Targeting: Men and women aged 30+ living in Manchester. </a:t>
            </a:r>
          </a:p>
          <a:p>
            <a:endParaRPr lang="en-GB" sz="1940" dirty="0"/>
          </a:p>
          <a:p>
            <a:r>
              <a:rPr lang="en-GB" sz="1940" dirty="0"/>
              <a:t>134,813 people were reached </a:t>
            </a:r>
          </a:p>
          <a:p>
            <a:r>
              <a:rPr lang="en-GB" sz="1940" dirty="0"/>
              <a:t>£200 spent</a:t>
            </a:r>
          </a:p>
          <a:p>
            <a:pPr>
              <a:lnSpc>
                <a:spcPct val="107000"/>
              </a:lnSpc>
              <a:spcAft>
                <a:spcPts val="485"/>
              </a:spcAft>
            </a:pPr>
            <a:endParaRPr lang="en-GB" sz="194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1198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A4FF3F-1C09-A1B5-7B61-75902A27965A}"/>
              </a:ext>
            </a:extLst>
          </p:cNvPr>
          <p:cNvSpPr txBox="1"/>
          <p:nvPr/>
        </p:nvSpPr>
        <p:spPr>
          <a:xfrm>
            <a:off x="845952" y="1222078"/>
            <a:ext cx="7976306" cy="1346907"/>
          </a:xfrm>
          <a:prstGeom prst="rect">
            <a:avLst/>
          </a:prstGeom>
          <a:noFill/>
        </p:spPr>
        <p:txBody>
          <a:bodyPr wrap="square">
            <a:spAutoFit/>
          </a:bodyPr>
          <a:lstStyle/>
          <a:p>
            <a:pPr>
              <a:lnSpc>
                <a:spcPct val="107000"/>
              </a:lnSpc>
              <a:spcAft>
                <a:spcPts val="485"/>
              </a:spcAft>
            </a:pPr>
            <a:r>
              <a:rPr lang="en-GB" sz="1940" dirty="0">
                <a:latin typeface="Arial" panose="020B0604020202020204" pitchFamily="34" charset="0"/>
                <a:cs typeface="Arial" panose="020B0604020202020204" pitchFamily="34" charset="0"/>
              </a:rPr>
              <a:t>We also promoted the van via our organic channels, those of partner organisations (via our campaign resource centre) and by using local interest groups in the areas the van was visiting. We measured this activity using hashtags. </a:t>
            </a:r>
          </a:p>
        </p:txBody>
      </p:sp>
      <p:sp>
        <p:nvSpPr>
          <p:cNvPr id="6" name="Text Placeholder 1">
            <a:extLst>
              <a:ext uri="{FF2B5EF4-FFF2-40B4-BE49-F238E27FC236}">
                <a16:creationId xmlns:a16="http://schemas.microsoft.com/office/drawing/2014/main" id="{310B681D-CD90-115F-1250-BB351C05987C}"/>
              </a:ext>
            </a:extLst>
          </p:cNvPr>
          <p:cNvSpPr>
            <a:spLocks noGrp="1"/>
          </p:cNvSpPr>
          <p:nvPr>
            <p:ph type="body" sz="quarter" idx="11"/>
          </p:nvPr>
        </p:nvSpPr>
        <p:spPr>
          <a:xfrm>
            <a:off x="320031" y="389878"/>
            <a:ext cx="10165705" cy="834627"/>
          </a:xfrm>
        </p:spPr>
        <p:txBody>
          <a:bodyPr/>
          <a:lstStyle/>
          <a:p>
            <a:r>
              <a:rPr lang="en-US" sz="3275" u="sng" dirty="0"/>
              <a:t>This Van Can (bowel cancer awareness)</a:t>
            </a:r>
          </a:p>
        </p:txBody>
      </p:sp>
      <p:pic>
        <p:nvPicPr>
          <p:cNvPr id="8" name="Picture 7">
            <a:extLst>
              <a:ext uri="{FF2B5EF4-FFF2-40B4-BE49-F238E27FC236}">
                <a16:creationId xmlns:a16="http://schemas.microsoft.com/office/drawing/2014/main" id="{3B75C6F2-004A-A324-C135-1632B995F381}"/>
              </a:ext>
            </a:extLst>
          </p:cNvPr>
          <p:cNvPicPr>
            <a:picLocks noChangeAspect="1"/>
          </p:cNvPicPr>
          <p:nvPr/>
        </p:nvPicPr>
        <p:blipFill>
          <a:blip r:embed="rId2"/>
          <a:stretch>
            <a:fillRect/>
          </a:stretch>
        </p:blipFill>
        <p:spPr>
          <a:xfrm>
            <a:off x="9223840" y="389879"/>
            <a:ext cx="2662415" cy="3491950"/>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9FD7AD61-FC8F-C0A2-31DB-BB161A3559E4}"/>
              </a:ext>
            </a:extLst>
          </p:cNvPr>
          <p:cNvPicPr>
            <a:picLocks noChangeAspect="1"/>
          </p:cNvPicPr>
          <p:nvPr/>
        </p:nvPicPr>
        <p:blipFill>
          <a:blip r:embed="rId3"/>
          <a:stretch>
            <a:fillRect/>
          </a:stretch>
        </p:blipFill>
        <p:spPr>
          <a:xfrm>
            <a:off x="6096000" y="2874507"/>
            <a:ext cx="3006392" cy="3425681"/>
          </a:xfrm>
          <a:prstGeom prst="rect">
            <a:avLst/>
          </a:prstGeom>
          <a:effectLst>
            <a:outerShdw blurRad="50800" dist="38100" dir="2700000" algn="tl" rotWithShape="0">
              <a:prstClr val="black">
                <a:alpha val="40000"/>
              </a:prstClr>
            </a:outerShdw>
          </a:effectLst>
        </p:spPr>
      </p:pic>
      <p:sp>
        <p:nvSpPr>
          <p:cNvPr id="11" name="TextBox 10">
            <a:extLst>
              <a:ext uri="{FF2B5EF4-FFF2-40B4-BE49-F238E27FC236}">
                <a16:creationId xmlns:a16="http://schemas.microsoft.com/office/drawing/2014/main" id="{876DD83D-4E8A-62D9-DEC5-953EF745EB89}"/>
              </a:ext>
            </a:extLst>
          </p:cNvPr>
          <p:cNvSpPr txBox="1"/>
          <p:nvPr/>
        </p:nvSpPr>
        <p:spPr>
          <a:xfrm>
            <a:off x="845952" y="2621597"/>
            <a:ext cx="5128600" cy="4225387"/>
          </a:xfrm>
          <a:prstGeom prst="rect">
            <a:avLst/>
          </a:prstGeom>
          <a:noFill/>
        </p:spPr>
        <p:txBody>
          <a:bodyPr wrap="square" rtlCol="0">
            <a:spAutoFit/>
          </a:bodyPr>
          <a:lstStyle/>
          <a:p>
            <a:pPr>
              <a:lnSpc>
                <a:spcPct val="107000"/>
              </a:lnSpc>
              <a:spcAft>
                <a:spcPts val="485"/>
              </a:spcAft>
            </a:pPr>
            <a:r>
              <a:rPr lang="en-GB" sz="1940" dirty="0">
                <a:latin typeface="Arial" panose="020B0604020202020204" pitchFamily="34" charset="0"/>
                <a:cs typeface="Arial" panose="020B0604020202020204" pitchFamily="34" charset="0"/>
              </a:rPr>
              <a:t>We generated </a:t>
            </a:r>
            <a:r>
              <a:rPr lang="en-GB" sz="1940" b="1" dirty="0">
                <a:latin typeface="Arial" panose="020B0604020202020204" pitchFamily="34" charset="0"/>
                <a:cs typeface="Arial" panose="020B0604020202020204" pitchFamily="34" charset="0"/>
              </a:rPr>
              <a:t>228 posts </a:t>
            </a:r>
            <a:r>
              <a:rPr lang="en-GB" sz="1940" dirty="0">
                <a:latin typeface="Arial" panose="020B0604020202020204" pitchFamily="34" charset="0"/>
                <a:cs typeface="Arial" panose="020B0604020202020204" pitchFamily="34" charset="0"/>
              </a:rPr>
              <a:t>from our account and partners using the hashtag </a:t>
            </a:r>
            <a:r>
              <a:rPr lang="en-GB" sz="1940" b="1" dirty="0">
                <a:latin typeface="Arial" panose="020B0604020202020204" pitchFamily="34" charset="0"/>
                <a:cs typeface="Arial" panose="020B0604020202020204" pitchFamily="34" charset="0"/>
              </a:rPr>
              <a:t>#ThisVanCan </a:t>
            </a:r>
            <a:r>
              <a:rPr lang="en-GB" sz="1940" dirty="0">
                <a:latin typeface="Arial" panose="020B0604020202020204" pitchFamily="34" charset="0"/>
                <a:cs typeface="Arial" panose="020B0604020202020204" pitchFamily="34" charset="0"/>
              </a:rPr>
              <a:t>(138 posts) and </a:t>
            </a:r>
            <a:r>
              <a:rPr lang="en-GB" sz="1940" b="1" dirty="0">
                <a:latin typeface="Arial" panose="020B0604020202020204" pitchFamily="34" charset="0"/>
                <a:cs typeface="Arial" panose="020B0604020202020204" pitchFamily="34" charset="0"/>
              </a:rPr>
              <a:t>#JoinTheBowelMovement </a:t>
            </a:r>
            <a:r>
              <a:rPr lang="en-GB" sz="1940" dirty="0">
                <a:latin typeface="Arial" panose="020B0604020202020204" pitchFamily="34" charset="0"/>
                <a:cs typeface="Arial" panose="020B0604020202020204" pitchFamily="34" charset="0"/>
              </a:rPr>
              <a:t>(90 posts). </a:t>
            </a:r>
          </a:p>
          <a:p>
            <a:pPr>
              <a:lnSpc>
                <a:spcPct val="107000"/>
              </a:lnSpc>
              <a:spcAft>
                <a:spcPts val="485"/>
              </a:spcAft>
            </a:pPr>
            <a:endParaRPr lang="en-GB" sz="1940" dirty="0">
              <a:latin typeface="Arial" panose="020B0604020202020204" pitchFamily="34" charset="0"/>
              <a:cs typeface="Arial" panose="020B0604020202020204" pitchFamily="34" charset="0"/>
            </a:endParaRPr>
          </a:p>
          <a:p>
            <a:pPr>
              <a:lnSpc>
                <a:spcPct val="107000"/>
              </a:lnSpc>
              <a:spcAft>
                <a:spcPts val="485"/>
              </a:spcAft>
            </a:pPr>
            <a:r>
              <a:rPr lang="en-GB" sz="1940" dirty="0">
                <a:latin typeface="Arial" panose="020B0604020202020204" pitchFamily="34" charset="0"/>
                <a:cs typeface="Arial" panose="020B0604020202020204" pitchFamily="34" charset="0"/>
              </a:rPr>
              <a:t>Our content was seen approximately </a:t>
            </a:r>
            <a:r>
              <a:rPr lang="en-GB" sz="1940" b="1" dirty="0">
                <a:latin typeface="Arial" panose="020B0604020202020204" pitchFamily="34" charset="0"/>
                <a:cs typeface="Arial" panose="020B0604020202020204" pitchFamily="34" charset="0"/>
              </a:rPr>
              <a:t>400,000 times </a:t>
            </a:r>
            <a:r>
              <a:rPr lang="en-GB" sz="1940" dirty="0">
                <a:latin typeface="Arial" panose="020B0604020202020204" pitchFamily="34" charset="0"/>
                <a:cs typeface="Arial" panose="020B0604020202020204" pitchFamily="34" charset="0"/>
              </a:rPr>
              <a:t>throughout November and December. </a:t>
            </a:r>
          </a:p>
          <a:p>
            <a:pPr>
              <a:lnSpc>
                <a:spcPct val="107000"/>
              </a:lnSpc>
              <a:spcAft>
                <a:spcPts val="485"/>
              </a:spcAft>
            </a:pPr>
            <a:endParaRPr lang="en-GB" sz="1940" dirty="0">
              <a:latin typeface="Arial" panose="020B0604020202020204" pitchFamily="34" charset="0"/>
              <a:cs typeface="Arial" panose="020B0604020202020204" pitchFamily="34" charset="0"/>
            </a:endParaRPr>
          </a:p>
          <a:p>
            <a:pPr>
              <a:lnSpc>
                <a:spcPct val="107000"/>
              </a:lnSpc>
              <a:spcAft>
                <a:spcPts val="485"/>
              </a:spcAft>
            </a:pPr>
            <a:r>
              <a:rPr lang="en-GB" sz="1940" dirty="0">
                <a:latin typeface="Arial" panose="020B0604020202020204" pitchFamily="34" charset="0"/>
                <a:cs typeface="Arial" panose="020B0604020202020204" pitchFamily="34" charset="0"/>
              </a:rPr>
              <a:t>We had </a:t>
            </a:r>
            <a:r>
              <a:rPr lang="en-GB" sz="1940" b="1" dirty="0">
                <a:latin typeface="Arial" panose="020B0604020202020204" pitchFamily="34" charset="0"/>
                <a:cs typeface="Arial" panose="020B0604020202020204" pitchFamily="34" charset="0"/>
              </a:rPr>
              <a:t>1,462 people </a:t>
            </a:r>
            <a:r>
              <a:rPr lang="en-GB" sz="1940" dirty="0">
                <a:latin typeface="Arial" panose="020B0604020202020204" pitchFamily="34" charset="0"/>
                <a:cs typeface="Arial" panose="020B0604020202020204" pitchFamily="34" charset="0"/>
              </a:rPr>
              <a:t>engage with the content.  </a:t>
            </a:r>
          </a:p>
          <a:p>
            <a:endParaRPr lang="en-GB" sz="1940" dirty="0"/>
          </a:p>
        </p:txBody>
      </p:sp>
    </p:spTree>
    <p:extLst>
      <p:ext uri="{BB962C8B-B14F-4D97-AF65-F5344CB8AC3E}">
        <p14:creationId xmlns:p14="http://schemas.microsoft.com/office/powerpoint/2010/main" val="3375242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10165705" cy="834094"/>
          </a:xfrm>
        </p:spPr>
        <p:txBody>
          <a:bodyPr/>
          <a:lstStyle/>
          <a:p>
            <a:r>
              <a:rPr lang="en-US" sz="3275" u="sng" dirty="0"/>
              <a:t>Lung Aware</a:t>
            </a:r>
          </a:p>
        </p:txBody>
      </p:sp>
      <p:sp>
        <p:nvSpPr>
          <p:cNvPr id="3" name="TextBox 2">
            <a:extLst>
              <a:ext uri="{FF2B5EF4-FFF2-40B4-BE49-F238E27FC236}">
                <a16:creationId xmlns:a16="http://schemas.microsoft.com/office/drawing/2014/main" id="{CCD32F1A-D1A7-3A28-191F-7076CDF5B84B}"/>
              </a:ext>
            </a:extLst>
          </p:cNvPr>
          <p:cNvSpPr txBox="1"/>
          <p:nvPr/>
        </p:nvSpPr>
        <p:spPr>
          <a:xfrm>
            <a:off x="3181019" y="4043100"/>
            <a:ext cx="2804554" cy="2182136"/>
          </a:xfrm>
          <a:prstGeom prst="rect">
            <a:avLst/>
          </a:prstGeom>
          <a:noFill/>
        </p:spPr>
        <p:txBody>
          <a:bodyPr wrap="square" rtlCol="0">
            <a:spAutoFit/>
          </a:bodyPr>
          <a:lstStyle/>
          <a:p>
            <a:r>
              <a:rPr lang="en-GB" sz="1940" dirty="0"/>
              <a:t>Stockport </a:t>
            </a:r>
          </a:p>
          <a:p>
            <a:r>
              <a:rPr lang="en-GB" sz="1940" dirty="0"/>
              <a:t>159,312 impressions </a:t>
            </a:r>
          </a:p>
          <a:p>
            <a:r>
              <a:rPr lang="en-GB" sz="1940" dirty="0"/>
              <a:t>28,842 reach </a:t>
            </a:r>
          </a:p>
          <a:p>
            <a:r>
              <a:rPr lang="en-GB" sz="1940" dirty="0"/>
              <a:t>1,067 engagements </a:t>
            </a:r>
          </a:p>
          <a:p>
            <a:r>
              <a:rPr lang="en-GB" sz="1940" dirty="0"/>
              <a:t>1,026 link clicks </a:t>
            </a:r>
          </a:p>
          <a:p>
            <a:r>
              <a:rPr lang="en-GB" sz="1940" dirty="0"/>
              <a:t>£0.29 CPC </a:t>
            </a:r>
          </a:p>
          <a:p>
            <a:r>
              <a:rPr lang="en-GB" sz="1940" dirty="0"/>
              <a:t>£299.72 spend </a:t>
            </a:r>
          </a:p>
        </p:txBody>
      </p:sp>
      <p:sp>
        <p:nvSpPr>
          <p:cNvPr id="4" name="TextBox 3">
            <a:extLst>
              <a:ext uri="{FF2B5EF4-FFF2-40B4-BE49-F238E27FC236}">
                <a16:creationId xmlns:a16="http://schemas.microsoft.com/office/drawing/2014/main" id="{E2EACE2A-6CBA-7F38-31BE-30F1D100C14C}"/>
              </a:ext>
            </a:extLst>
          </p:cNvPr>
          <p:cNvSpPr txBox="1"/>
          <p:nvPr/>
        </p:nvSpPr>
        <p:spPr>
          <a:xfrm>
            <a:off x="8683471" y="4025803"/>
            <a:ext cx="2826374" cy="2350195"/>
          </a:xfrm>
          <a:prstGeom prst="rect">
            <a:avLst/>
          </a:prstGeom>
          <a:noFill/>
        </p:spPr>
        <p:txBody>
          <a:bodyPr wrap="square" rtlCol="0">
            <a:spAutoFit/>
          </a:bodyPr>
          <a:lstStyle/>
          <a:p>
            <a:r>
              <a:rPr lang="en-GB" sz="1940" dirty="0"/>
              <a:t>HMR </a:t>
            </a:r>
          </a:p>
          <a:p>
            <a:r>
              <a:rPr lang="en-GB" sz="1940" dirty="0"/>
              <a:t>178,505 impressions </a:t>
            </a:r>
          </a:p>
          <a:p>
            <a:r>
              <a:rPr lang="en-GB" sz="1940" dirty="0"/>
              <a:t>25,062 reach </a:t>
            </a:r>
          </a:p>
          <a:p>
            <a:r>
              <a:rPr lang="en-GB" sz="1940" dirty="0"/>
              <a:t>967 engagements </a:t>
            </a:r>
          </a:p>
          <a:p>
            <a:r>
              <a:rPr lang="en-GB" sz="1940" dirty="0"/>
              <a:t>944 link clicks </a:t>
            </a:r>
          </a:p>
          <a:p>
            <a:r>
              <a:rPr lang="en-GB" sz="1940" dirty="0"/>
              <a:t>£0.32 CPC </a:t>
            </a:r>
          </a:p>
          <a:p>
            <a:r>
              <a:rPr lang="en-GB" sz="1940" dirty="0"/>
              <a:t>£299.97 spend </a:t>
            </a:r>
          </a:p>
          <a:p>
            <a:endParaRPr lang="en-GB" sz="1092" dirty="0"/>
          </a:p>
        </p:txBody>
      </p:sp>
      <p:pic>
        <p:nvPicPr>
          <p:cNvPr id="6" name="Picture 5">
            <a:extLst>
              <a:ext uri="{FF2B5EF4-FFF2-40B4-BE49-F238E27FC236}">
                <a16:creationId xmlns:a16="http://schemas.microsoft.com/office/drawing/2014/main" id="{FC61075B-3727-5CDB-ED6D-449EBC21D8EF}"/>
              </a:ext>
            </a:extLst>
          </p:cNvPr>
          <p:cNvPicPr>
            <a:picLocks noChangeAspect="1"/>
          </p:cNvPicPr>
          <p:nvPr/>
        </p:nvPicPr>
        <p:blipFill>
          <a:blip r:embed="rId2"/>
          <a:stretch>
            <a:fillRect/>
          </a:stretch>
        </p:blipFill>
        <p:spPr>
          <a:xfrm>
            <a:off x="6280831" y="692058"/>
            <a:ext cx="3094022" cy="2878473"/>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824CC2A4-A83F-A82A-F170-0CC866679A0D}"/>
              </a:ext>
            </a:extLst>
          </p:cNvPr>
          <p:cNvSpPr txBox="1"/>
          <p:nvPr/>
        </p:nvSpPr>
        <p:spPr>
          <a:xfrm>
            <a:off x="354622" y="1176016"/>
            <a:ext cx="4628476" cy="2350195"/>
          </a:xfrm>
          <a:prstGeom prst="rect">
            <a:avLst/>
          </a:prstGeom>
          <a:noFill/>
        </p:spPr>
        <p:txBody>
          <a:bodyPr wrap="square" rtlCol="0">
            <a:spAutoFit/>
          </a:bodyPr>
          <a:lstStyle/>
          <a:p>
            <a:r>
              <a:rPr lang="en-GB" sz="1940" dirty="0"/>
              <a:t>To support a phased promotion of the </a:t>
            </a:r>
            <a:r>
              <a:rPr lang="en-GB" sz="1940" dirty="0" err="1"/>
              <a:t>LungAware</a:t>
            </a:r>
            <a:r>
              <a:rPr lang="en-GB" sz="1940" dirty="0"/>
              <a:t> project, we used a targeted Facebook / Instagram advert in 4 localities. </a:t>
            </a:r>
          </a:p>
          <a:p>
            <a:endParaRPr lang="en-GB" sz="1940" dirty="0"/>
          </a:p>
          <a:p>
            <a:r>
              <a:rPr lang="en-GB" sz="1940" dirty="0"/>
              <a:t>In total, this generated approximately </a:t>
            </a:r>
            <a:r>
              <a:rPr lang="en-GB" sz="1940" b="1" dirty="0"/>
              <a:t>4,000 click-throughs </a:t>
            </a:r>
            <a:r>
              <a:rPr lang="en-GB" sz="1940" dirty="0"/>
              <a:t>to the </a:t>
            </a:r>
            <a:r>
              <a:rPr lang="en-GB" sz="1940" dirty="0" err="1"/>
              <a:t>LungAware</a:t>
            </a:r>
            <a:r>
              <a:rPr lang="en-GB" sz="1940" dirty="0"/>
              <a:t> tool during November and December. </a:t>
            </a:r>
          </a:p>
          <a:p>
            <a:endParaRPr lang="en-GB" sz="1092" dirty="0"/>
          </a:p>
        </p:txBody>
      </p:sp>
      <p:sp>
        <p:nvSpPr>
          <p:cNvPr id="8" name="TextBox 7">
            <a:extLst>
              <a:ext uri="{FF2B5EF4-FFF2-40B4-BE49-F238E27FC236}">
                <a16:creationId xmlns:a16="http://schemas.microsoft.com/office/drawing/2014/main" id="{B9F6A5EC-D23E-5D32-1FBA-091AA8B3B605}"/>
              </a:ext>
            </a:extLst>
          </p:cNvPr>
          <p:cNvSpPr txBox="1"/>
          <p:nvPr/>
        </p:nvSpPr>
        <p:spPr>
          <a:xfrm>
            <a:off x="354623" y="4034451"/>
            <a:ext cx="2804554" cy="2182136"/>
          </a:xfrm>
          <a:prstGeom prst="rect">
            <a:avLst/>
          </a:prstGeom>
          <a:noFill/>
        </p:spPr>
        <p:txBody>
          <a:bodyPr wrap="square" rtlCol="0">
            <a:spAutoFit/>
          </a:bodyPr>
          <a:lstStyle/>
          <a:p>
            <a:r>
              <a:rPr lang="en-GB" sz="1940" dirty="0"/>
              <a:t>Bolton </a:t>
            </a:r>
          </a:p>
          <a:p>
            <a:r>
              <a:rPr lang="en-GB" sz="1940" dirty="0"/>
              <a:t>182,947 impressions </a:t>
            </a:r>
          </a:p>
          <a:p>
            <a:r>
              <a:rPr lang="en-GB" sz="1940" dirty="0"/>
              <a:t>30,839 reach </a:t>
            </a:r>
          </a:p>
          <a:p>
            <a:r>
              <a:rPr lang="en-GB" sz="1940" dirty="0"/>
              <a:t>1,052 engagements </a:t>
            </a:r>
          </a:p>
          <a:p>
            <a:r>
              <a:rPr lang="en-GB" sz="1940" dirty="0"/>
              <a:t>1,023 link clicks </a:t>
            </a:r>
          </a:p>
          <a:p>
            <a:r>
              <a:rPr lang="en-GB" sz="1940" dirty="0"/>
              <a:t>£0.29 CPC </a:t>
            </a:r>
          </a:p>
          <a:p>
            <a:r>
              <a:rPr lang="en-GB" sz="1940" dirty="0"/>
              <a:t>£299.88 spend </a:t>
            </a:r>
          </a:p>
        </p:txBody>
      </p:sp>
      <p:sp>
        <p:nvSpPr>
          <p:cNvPr id="10" name="TextBox 9">
            <a:extLst>
              <a:ext uri="{FF2B5EF4-FFF2-40B4-BE49-F238E27FC236}">
                <a16:creationId xmlns:a16="http://schemas.microsoft.com/office/drawing/2014/main" id="{15E14870-49CB-7DA4-D3B4-168F89946EDF}"/>
              </a:ext>
            </a:extLst>
          </p:cNvPr>
          <p:cNvSpPr txBox="1"/>
          <p:nvPr/>
        </p:nvSpPr>
        <p:spPr>
          <a:xfrm>
            <a:off x="5857097" y="4034451"/>
            <a:ext cx="2826374" cy="2182136"/>
          </a:xfrm>
          <a:prstGeom prst="rect">
            <a:avLst/>
          </a:prstGeom>
          <a:noFill/>
        </p:spPr>
        <p:txBody>
          <a:bodyPr wrap="square" rtlCol="0">
            <a:spAutoFit/>
          </a:bodyPr>
          <a:lstStyle/>
          <a:p>
            <a:r>
              <a:rPr lang="en-GB" sz="1940" dirty="0"/>
              <a:t>Bury </a:t>
            </a:r>
          </a:p>
          <a:p>
            <a:r>
              <a:rPr lang="en-GB" sz="1940" dirty="0"/>
              <a:t>170, 590 impressions </a:t>
            </a:r>
          </a:p>
          <a:p>
            <a:r>
              <a:rPr lang="en-GB" sz="1940" dirty="0"/>
              <a:t>29,445 reach </a:t>
            </a:r>
          </a:p>
          <a:p>
            <a:r>
              <a:rPr lang="en-GB" sz="1940" dirty="0"/>
              <a:t>984 engagements </a:t>
            </a:r>
          </a:p>
          <a:p>
            <a:r>
              <a:rPr lang="en-GB" sz="1940" dirty="0"/>
              <a:t>953 link clicks </a:t>
            </a:r>
          </a:p>
          <a:p>
            <a:r>
              <a:rPr lang="en-GB" sz="1940" dirty="0"/>
              <a:t>£0.31 CPC </a:t>
            </a:r>
          </a:p>
          <a:p>
            <a:r>
              <a:rPr lang="en-GB" sz="1940" dirty="0"/>
              <a:t>£299.87 spend </a:t>
            </a:r>
          </a:p>
        </p:txBody>
      </p:sp>
    </p:spTree>
    <p:extLst>
      <p:ext uri="{BB962C8B-B14F-4D97-AF65-F5344CB8AC3E}">
        <p14:creationId xmlns:p14="http://schemas.microsoft.com/office/powerpoint/2010/main" val="4050745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54990" y="213703"/>
            <a:ext cx="8907273" cy="656735"/>
          </a:xfrm>
        </p:spPr>
        <p:txBody>
          <a:bodyPr/>
          <a:lstStyle/>
          <a:p>
            <a:r>
              <a:rPr lang="en-US" sz="3200" dirty="0">
                <a:solidFill>
                  <a:srgbClr val="005FBF"/>
                </a:solidFill>
              </a:rPr>
              <a:t>Key Updates/Successes: Communications</a:t>
            </a:r>
          </a:p>
        </p:txBody>
      </p:sp>
      <p:sp>
        <p:nvSpPr>
          <p:cNvPr id="4" name="TextBox 3">
            <a:extLst>
              <a:ext uri="{FF2B5EF4-FFF2-40B4-BE49-F238E27FC236}">
                <a16:creationId xmlns:a16="http://schemas.microsoft.com/office/drawing/2014/main" id="{AB80E9DA-C9C1-8D49-0C3A-469BB4087720}"/>
              </a:ext>
            </a:extLst>
          </p:cNvPr>
          <p:cNvSpPr txBox="1"/>
          <p:nvPr/>
        </p:nvSpPr>
        <p:spPr>
          <a:xfrm>
            <a:off x="254978" y="1099038"/>
            <a:ext cx="9653954" cy="5170646"/>
          </a:xfrm>
          <a:prstGeom prst="rect">
            <a:avLst/>
          </a:prstGeom>
          <a:noFill/>
        </p:spPr>
        <p:txBody>
          <a:bodyPr wrap="square" rtlCol="0">
            <a:spAutoFit/>
          </a:bodyPr>
          <a:lstStyle/>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GB" sz="1100" b="1" dirty="0">
                <a:latin typeface="Arial"/>
                <a:cs typeface="Arial"/>
              </a:rPr>
              <a:t>Bowel van: </a:t>
            </a:r>
            <a:r>
              <a:rPr lang="en-GB" sz="1100" b="0" dirty="0">
                <a:solidFill>
                  <a:schemeClr val="dk1"/>
                </a:solidFill>
                <a:latin typeface="Arial" panose="020B0604020202020204" pitchFamily="34" charset="0"/>
                <a:ea typeface="+mn-ea"/>
                <a:cs typeface="Arial" panose="020B0604020202020204" pitchFamily="34" charset="0"/>
              </a:rPr>
              <a:t>“This Van Can” bowel cancer awareness roadshow launched in November. The van’s social media launch reached almost 135,000 people. Printed posters and social media packs have been distributed via NHS colleagues and 10GM to organisations within the areas the van is visiting. Engagement with 861 people measured via hashtag #ThisVanCan. </a:t>
            </a:r>
            <a:br>
              <a:rPr lang="en-GB" sz="1100" b="0" dirty="0">
                <a:solidFill>
                  <a:schemeClr val="dk1"/>
                </a:solidFill>
                <a:latin typeface="Arial" panose="020B0604020202020204" pitchFamily="34" charset="0"/>
                <a:ea typeface="+mn-ea"/>
                <a:cs typeface="Arial" panose="020B0604020202020204" pitchFamily="34" charset="0"/>
              </a:rPr>
            </a:br>
            <a:endParaRPr lang="en-GB" sz="1100" b="0" dirty="0">
              <a:solidFill>
                <a:schemeClr val="dk1"/>
              </a:solidFill>
              <a:latin typeface="Arial" panose="020B0604020202020204" pitchFamily="34" charset="0"/>
              <a:ea typeface="+mn-ea"/>
              <a:cs typeface="Arial" panose="020B0604020202020204" pitchFamily="34" charset="0"/>
            </a:endParaRPr>
          </a:p>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GB" sz="1100" b="1" dirty="0">
                <a:latin typeface="Arial" panose="020B0604020202020204" pitchFamily="34" charset="0"/>
                <a:cs typeface="Arial" panose="020B0604020202020204" pitchFamily="34" charset="0"/>
              </a:rPr>
              <a:t>Campaign Resource Centre</a:t>
            </a:r>
            <a:r>
              <a:rPr lang="en-GB" sz="1100" b="0" dirty="0">
                <a:latin typeface="Arial" panose="020B0604020202020204" pitchFamily="34" charset="0"/>
                <a:cs typeface="Arial" panose="020B0604020202020204" pitchFamily="34" charset="0"/>
              </a:rPr>
              <a:t>: </a:t>
            </a:r>
            <a:r>
              <a:rPr lang="en-GB" sz="1100" b="0" dirty="0">
                <a:solidFill>
                  <a:schemeClr val="dk1"/>
                </a:solidFill>
                <a:effectLst/>
                <a:latin typeface="Arial" panose="020B0604020202020204" pitchFamily="34" charset="0"/>
                <a:ea typeface="+mn-ea"/>
                <a:cs typeface="Arial" panose="020B0604020202020204" pitchFamily="34" charset="0"/>
              </a:rPr>
              <a:t>We launched a new online </a:t>
            </a:r>
            <a:r>
              <a:rPr lang="en-GB" sz="1100" b="0" u="sng" dirty="0">
                <a:solidFill>
                  <a:schemeClr val="dk1"/>
                </a:solidFill>
                <a:effectLst/>
                <a:latin typeface="Arial" panose="020B0604020202020204" pitchFamily="34" charset="0"/>
                <a:ea typeface="+mn-ea"/>
                <a:cs typeface="Arial" panose="020B0604020202020204" pitchFamily="34" charset="0"/>
                <a:hlinkClick r:id="rId2"/>
              </a:rPr>
              <a:t>Campaign Resource Centre</a:t>
            </a:r>
            <a:r>
              <a:rPr lang="en-GB" sz="1100" b="0" dirty="0">
                <a:solidFill>
                  <a:schemeClr val="dk1"/>
                </a:solidFill>
                <a:effectLst/>
                <a:latin typeface="Arial" panose="020B0604020202020204" pitchFamily="34" charset="0"/>
                <a:ea typeface="+mn-ea"/>
                <a:cs typeface="Arial" panose="020B0604020202020204" pitchFamily="34" charset="0"/>
              </a:rPr>
              <a:t> </a:t>
            </a:r>
            <a:r>
              <a:rPr lang="en-GB" sz="1100" b="0" dirty="0">
                <a:solidFill>
                  <a:schemeClr val="dk1"/>
                </a:solidFill>
                <a:latin typeface="Arial" panose="020B0604020202020204" pitchFamily="34" charset="0"/>
                <a:ea typeface="+mn-ea"/>
                <a:cs typeface="Arial" panose="020B0604020202020204" pitchFamily="34" charset="0"/>
              </a:rPr>
              <a:t>to allow our stakeholders to access cancer awareness materials online at any time. The page is the second most popular on the Alliance website after the homepage this quarter. The online resource follows good practice and brings us in line with DHSC and GM ICP.</a:t>
            </a:r>
            <a:br>
              <a:rPr lang="en-GB" sz="1100" b="0" dirty="0">
                <a:solidFill>
                  <a:schemeClr val="dk1"/>
                </a:solidFill>
                <a:latin typeface="Arial" panose="020B0604020202020204" pitchFamily="34" charset="0"/>
                <a:ea typeface="+mn-ea"/>
                <a:cs typeface="Arial" panose="020B0604020202020204" pitchFamily="34" charset="0"/>
              </a:rPr>
            </a:br>
            <a:endParaRPr lang="en-GB" sz="1100" b="0" dirty="0">
              <a:solidFill>
                <a:schemeClr val="dk1"/>
              </a:solidFill>
              <a:latin typeface="Arial" panose="020B0604020202020204" pitchFamily="34" charset="0"/>
              <a:ea typeface="+mn-ea"/>
              <a:cs typeface="Arial" panose="020B0604020202020204" pitchFamily="34" charset="0"/>
            </a:endParaRPr>
          </a:p>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GB" sz="1100" b="1" dirty="0">
                <a:solidFill>
                  <a:schemeClr val="dk1"/>
                </a:solidFill>
                <a:latin typeface="Arial" panose="020B0604020202020204" pitchFamily="34" charset="0"/>
                <a:ea typeface="+mn-ea"/>
                <a:cs typeface="Arial" panose="020B0604020202020204" pitchFamily="34" charset="0"/>
              </a:rPr>
              <a:t>Lung: </a:t>
            </a:r>
            <a:r>
              <a:rPr lang="en-GB" sz="1100" b="0" dirty="0">
                <a:solidFill>
                  <a:schemeClr val="dk1"/>
                </a:solidFill>
                <a:latin typeface="Arial" panose="020B0604020202020204" pitchFamily="34" charset="0"/>
                <a:ea typeface="+mn-ea"/>
                <a:cs typeface="Arial" panose="020B0604020202020204" pitchFamily="34" charset="0"/>
              </a:rPr>
              <a:t>during lung awareness month, we launched </a:t>
            </a:r>
            <a:r>
              <a:rPr lang="en-GB" sz="1100" b="0" dirty="0" err="1">
                <a:solidFill>
                  <a:schemeClr val="dk1"/>
                </a:solidFill>
                <a:latin typeface="Arial" panose="020B0604020202020204" pitchFamily="34" charset="0"/>
                <a:ea typeface="+mn-ea"/>
                <a:cs typeface="Arial" panose="020B0604020202020204" pitchFamily="34" charset="0"/>
              </a:rPr>
              <a:t>LungAware</a:t>
            </a:r>
            <a:r>
              <a:rPr lang="en-GB" sz="1100" b="0" dirty="0">
                <a:solidFill>
                  <a:schemeClr val="dk1"/>
                </a:solidFill>
                <a:latin typeface="Arial" panose="020B0604020202020204" pitchFamily="34" charset="0"/>
                <a:ea typeface="+mn-ea"/>
                <a:cs typeface="Arial" panose="020B0604020202020204" pitchFamily="34" charset="0"/>
              </a:rPr>
              <a:t> with a phased roll out of promotion across four localities using targeted social media ads and out of home advertising. We hosted BBC News for the Targeted Lung Health Check programme which resulted in coverage across 11 media outlets. We also posted signs and symptoms campaign assets on social media, using quotes from our patient reps, which resulted in 24,388 views.</a:t>
            </a:r>
            <a:br>
              <a:rPr lang="en-GB" sz="1100" b="0" dirty="0">
                <a:solidFill>
                  <a:schemeClr val="dk1"/>
                </a:solidFill>
                <a:latin typeface="Arial" panose="020B0604020202020204" pitchFamily="34" charset="0"/>
                <a:ea typeface="+mn-ea"/>
                <a:cs typeface="Arial" panose="020B0604020202020204" pitchFamily="34" charset="0"/>
              </a:rPr>
            </a:br>
            <a:endParaRPr lang="en-GB" sz="1100" b="0" dirty="0">
              <a:solidFill>
                <a:schemeClr val="dk1"/>
              </a:solidFill>
              <a:latin typeface="Arial" panose="020B0604020202020204" pitchFamily="34" charset="0"/>
              <a:ea typeface="+mn-ea"/>
              <a:cs typeface="Arial" panose="020B0604020202020204" pitchFamily="34" charset="0"/>
            </a:endParaRPr>
          </a:p>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GB" sz="1100" b="1" dirty="0">
                <a:solidFill>
                  <a:schemeClr val="dk1"/>
                </a:solidFill>
                <a:latin typeface="Arial" panose="020B0604020202020204" pitchFamily="34" charset="0"/>
                <a:ea typeface="+mn-ea"/>
                <a:cs typeface="Arial" panose="020B0604020202020204" pitchFamily="34" charset="0"/>
              </a:rPr>
              <a:t>Breast cancer awareness month</a:t>
            </a:r>
            <a:r>
              <a:rPr lang="en-GB" sz="1100" b="0" dirty="0">
                <a:solidFill>
                  <a:schemeClr val="dk1"/>
                </a:solidFill>
                <a:latin typeface="Arial" panose="020B0604020202020204" pitchFamily="34" charset="0"/>
                <a:ea typeface="+mn-ea"/>
                <a:cs typeface="Arial" panose="020B0604020202020204" pitchFamily="34" charset="0"/>
              </a:rPr>
              <a:t>: we had new videos, translated animations and advertising on Crescent Radio and Legacy Radio as well as high-performing reels on socials. Animations produced with Urdu and Arabic voiceover, distributed via Cancer and Inequalities Network and performing well on YouTube. </a:t>
            </a:r>
            <a:br>
              <a:rPr lang="en-GB" sz="1100" b="0" dirty="0">
                <a:solidFill>
                  <a:schemeClr val="dk1"/>
                </a:solidFill>
                <a:latin typeface="Arial" panose="020B0604020202020204" pitchFamily="34" charset="0"/>
                <a:ea typeface="+mn-ea"/>
                <a:cs typeface="Arial" panose="020B0604020202020204" pitchFamily="34" charset="0"/>
              </a:rPr>
            </a:br>
            <a:endParaRPr lang="en-GB" sz="1100" b="0" dirty="0">
              <a:solidFill>
                <a:schemeClr val="dk1"/>
              </a:solidFill>
              <a:latin typeface="Arial" panose="020B0604020202020204" pitchFamily="34" charset="0"/>
              <a:ea typeface="+mn-ea"/>
              <a:cs typeface="Arial" panose="020B0604020202020204" pitchFamily="34" charset="0"/>
            </a:endParaRPr>
          </a:p>
          <a:p>
            <a:pPr marL="285750" indent="-285750" fontAlgn="t">
              <a:buFont typeface="Arial" panose="020B0604020202020204" pitchFamily="34" charset="0"/>
              <a:buChar char="•"/>
              <a:defRPr/>
            </a:pPr>
            <a:r>
              <a:rPr lang="en-GB" sz="1100" b="1" dirty="0">
                <a:solidFill>
                  <a:schemeClr val="dk1"/>
                </a:solidFill>
                <a:latin typeface="Arial" panose="020B0604020202020204" pitchFamily="34" charset="0"/>
                <a:cs typeface="Arial" panose="020B0604020202020204" pitchFamily="34" charset="0"/>
              </a:rPr>
              <a:t>Annalise AI: </a:t>
            </a:r>
            <a:r>
              <a:rPr lang="en-GB" sz="1100" dirty="0">
                <a:solidFill>
                  <a:schemeClr val="dk1"/>
                </a:solidFill>
                <a:latin typeface="Arial" panose="020B0604020202020204" pitchFamily="34" charset="0"/>
                <a:cs typeface="Arial" panose="020B0604020202020204" pitchFamily="34" charset="0"/>
              </a:rPr>
              <a:t>We led on the announcement that the Alliance was to lead the national roll out of a new AI solution to help accelerate lung cancer diagnosis. This involved co-ordinating a press announcement with NHS NW, DHSC, Annalise AI, the Mayor’s Office, GM ICP and 7 NHS Trust press offices. The result was 17 pieces of media coverage spread coverage across print, web, specialist press and some broadcast and social media tiles from Wes Streeting and Andy Burnham which performed well on social media. The two posts we did about this on LinkedIn were our top performing LinkedIn posts this quarter. </a:t>
            </a:r>
            <a:br>
              <a:rPr lang="en-GB" sz="1100" dirty="0">
                <a:solidFill>
                  <a:schemeClr val="dk1"/>
                </a:solidFill>
                <a:latin typeface="Arial" panose="020B0604020202020204" pitchFamily="34" charset="0"/>
                <a:cs typeface="Arial" panose="020B0604020202020204" pitchFamily="34" charset="0"/>
              </a:rPr>
            </a:br>
            <a:endParaRPr lang="en-GB" sz="1100" dirty="0">
              <a:solidFill>
                <a:schemeClr val="dk1"/>
              </a:solidFill>
              <a:latin typeface="Arial" panose="020B0604020202020204" pitchFamily="34" charset="0"/>
              <a:cs typeface="Arial" panose="020B0604020202020204" pitchFamily="34" charset="0"/>
            </a:endParaRPr>
          </a:p>
          <a:p>
            <a:pPr marL="285750" indent="-285750" fontAlgn="t">
              <a:buFont typeface="Arial" panose="020B0604020202020204" pitchFamily="34" charset="0"/>
              <a:buChar char="•"/>
              <a:defRPr/>
            </a:pPr>
            <a:r>
              <a:rPr lang="en-GB" sz="1100" b="1" dirty="0">
                <a:solidFill>
                  <a:schemeClr val="dk1"/>
                </a:solidFill>
                <a:latin typeface="Arial" panose="020B0604020202020204" pitchFamily="34" charset="0"/>
                <a:cs typeface="Arial" panose="020B0604020202020204" pitchFamily="34" charset="0"/>
              </a:rPr>
              <a:t>AHP Awareness Day: </a:t>
            </a:r>
            <a:r>
              <a:rPr lang="en-GB" sz="1100" dirty="0">
                <a:solidFill>
                  <a:schemeClr val="dk1"/>
                </a:solidFill>
                <a:latin typeface="Arial" panose="020B0604020202020204" pitchFamily="34" charset="0"/>
                <a:cs typeface="Arial" panose="020B0604020202020204" pitchFamily="34" charset="0"/>
              </a:rPr>
              <a:t>Comms worked with the Workforce and Education Team to execute a successful campaign to raise awareness and encourage people to consider a career as an Allied Healthcare Professional. There were 274 posts using the hashtag #GMCancerAHPs which were seen 555,718 times and had an above average engagement rate of 13.9 engagements per day. </a:t>
            </a:r>
            <a:br>
              <a:rPr lang="en-GB" sz="1100" dirty="0">
                <a:solidFill>
                  <a:schemeClr val="dk1"/>
                </a:solidFill>
                <a:latin typeface="Arial" panose="020B0604020202020204" pitchFamily="34" charset="0"/>
                <a:cs typeface="Arial" panose="020B0604020202020204" pitchFamily="34" charset="0"/>
              </a:rPr>
            </a:br>
            <a:endParaRPr lang="en-GB" sz="1100" dirty="0">
              <a:solidFill>
                <a:schemeClr val="dk1"/>
              </a:solidFill>
              <a:latin typeface="Arial" panose="020B0604020202020204" pitchFamily="34" charset="0"/>
              <a:cs typeface="Arial" panose="020B0604020202020204" pitchFamily="34" charset="0"/>
            </a:endParaRPr>
          </a:p>
          <a:p>
            <a:pPr marL="285750" indent="-285750" fontAlgn="t">
              <a:buFont typeface="Arial" panose="020B0604020202020204" pitchFamily="34" charset="0"/>
              <a:buChar char="•"/>
              <a:defRPr/>
            </a:pPr>
            <a:r>
              <a:rPr lang="en-GB" sz="1100" b="1" dirty="0" err="1">
                <a:solidFill>
                  <a:schemeClr val="dk1"/>
                </a:solidFill>
                <a:latin typeface="Arial" panose="020B0604020202020204" pitchFamily="34" charset="0"/>
                <a:cs typeface="Arial" panose="020B0604020202020204" pitchFamily="34" charset="0"/>
              </a:rPr>
              <a:t>Orcha</a:t>
            </a:r>
            <a:r>
              <a:rPr lang="en-GB" sz="1100" b="1" dirty="0">
                <a:solidFill>
                  <a:schemeClr val="dk1"/>
                </a:solidFill>
                <a:latin typeface="Arial" panose="020B0604020202020204" pitchFamily="34" charset="0"/>
                <a:cs typeface="Arial" panose="020B0604020202020204" pitchFamily="34" charset="0"/>
              </a:rPr>
              <a:t> (Health App Library): </a:t>
            </a:r>
            <a:r>
              <a:rPr lang="en-GB" sz="1100" dirty="0">
                <a:solidFill>
                  <a:schemeClr val="dk1"/>
                </a:solidFill>
                <a:latin typeface="Arial" panose="020B0604020202020204" pitchFamily="34" charset="0"/>
                <a:cs typeface="Arial" panose="020B0604020202020204" pitchFamily="34" charset="0"/>
              </a:rPr>
              <a:t>We continued to promote resources on the </a:t>
            </a:r>
            <a:r>
              <a:rPr lang="en-GB" sz="1100" dirty="0" err="1">
                <a:solidFill>
                  <a:schemeClr val="dk1"/>
                </a:solidFill>
                <a:latin typeface="Arial" panose="020B0604020202020204" pitchFamily="34" charset="0"/>
                <a:cs typeface="Arial" panose="020B0604020202020204" pitchFamily="34" charset="0"/>
              </a:rPr>
              <a:t>Orcha</a:t>
            </a:r>
            <a:r>
              <a:rPr lang="en-GB" sz="1100" dirty="0">
                <a:solidFill>
                  <a:schemeClr val="dk1"/>
                </a:solidFill>
                <a:latin typeface="Arial" panose="020B0604020202020204" pitchFamily="34" charset="0"/>
                <a:cs typeface="Arial" panose="020B0604020202020204" pitchFamily="34" charset="0"/>
              </a:rPr>
              <a:t> app to people living with and beyond cancer working closely with the Personalised Care Team.</a:t>
            </a:r>
            <a:br>
              <a:rPr lang="en-GB" sz="1100" dirty="0">
                <a:solidFill>
                  <a:schemeClr val="dk1"/>
                </a:solidFill>
                <a:latin typeface="Arial" panose="020B0604020202020204" pitchFamily="34" charset="0"/>
                <a:cs typeface="Arial" panose="020B0604020202020204" pitchFamily="34" charset="0"/>
              </a:rPr>
            </a:br>
            <a:endParaRPr lang="en-GB" sz="1100"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66669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10165705" cy="834094"/>
          </a:xfrm>
        </p:spPr>
        <p:txBody>
          <a:bodyPr/>
          <a:lstStyle/>
          <a:p>
            <a:r>
              <a:rPr lang="en-US" sz="3275" u="sng" dirty="0" err="1"/>
              <a:t>Orcha</a:t>
            </a:r>
            <a:endParaRPr lang="en-US" sz="3275" u="sng" dirty="0"/>
          </a:p>
        </p:txBody>
      </p:sp>
      <p:sp>
        <p:nvSpPr>
          <p:cNvPr id="4" name="TextBox 3">
            <a:extLst>
              <a:ext uri="{FF2B5EF4-FFF2-40B4-BE49-F238E27FC236}">
                <a16:creationId xmlns:a16="http://schemas.microsoft.com/office/drawing/2014/main" id="{E2EACE2A-6CBA-7F38-31BE-30F1D100C14C}"/>
              </a:ext>
            </a:extLst>
          </p:cNvPr>
          <p:cNvSpPr txBox="1"/>
          <p:nvPr/>
        </p:nvSpPr>
        <p:spPr>
          <a:xfrm>
            <a:off x="597278" y="1274704"/>
            <a:ext cx="5637345" cy="1077218"/>
          </a:xfrm>
          <a:prstGeom prst="rect">
            <a:avLst/>
          </a:prstGeom>
          <a:noFill/>
        </p:spPr>
        <p:txBody>
          <a:bodyPr wrap="square" rtlCol="0">
            <a:spAutoFit/>
          </a:bodyPr>
          <a:lstStyle/>
          <a:p>
            <a:pPr marL="342900" indent="-342900" defTabSz="554492">
              <a:buFont typeface="Arial" panose="020B0604020202020204" pitchFamily="34" charset="0"/>
              <a:buChar char="•"/>
            </a:pPr>
            <a:r>
              <a:rPr lang="en-GB" sz="1600" kern="0" dirty="0">
                <a:solidFill>
                  <a:sysClr val="windowText" lastClr="000000"/>
                </a:solidFill>
                <a:latin typeface="Arial" panose="020B0604020202020204" pitchFamily="34" charset="0"/>
                <a:cs typeface="Arial" panose="020B0604020202020204" pitchFamily="34" charset="0"/>
              </a:rPr>
              <a:t>18 posts </a:t>
            </a:r>
          </a:p>
          <a:p>
            <a:pPr marL="342900" indent="-342900" defTabSz="554492">
              <a:buFont typeface="Arial" panose="020B0604020202020204" pitchFamily="34" charset="0"/>
              <a:buChar char="•"/>
            </a:pPr>
            <a:r>
              <a:rPr lang="en-GB" sz="1600" kern="0" dirty="0">
                <a:solidFill>
                  <a:sysClr val="windowText" lastClr="000000"/>
                </a:solidFill>
                <a:latin typeface="Arial" panose="020B0604020202020204" pitchFamily="34" charset="0"/>
                <a:cs typeface="Arial" panose="020B0604020202020204" pitchFamily="34" charset="0"/>
              </a:rPr>
              <a:t>27,245 impressions</a:t>
            </a:r>
          </a:p>
          <a:p>
            <a:pPr marL="342900" indent="-342900" defTabSz="554492">
              <a:buFont typeface="Arial" panose="020B0604020202020204" pitchFamily="34" charset="0"/>
              <a:buChar char="•"/>
            </a:pPr>
            <a:r>
              <a:rPr lang="en-GB" sz="1600" kern="0" dirty="0">
                <a:solidFill>
                  <a:sysClr val="windowText" lastClr="000000"/>
                </a:solidFill>
                <a:latin typeface="Arial" panose="020B0604020202020204" pitchFamily="34" charset="0"/>
                <a:cs typeface="Arial" panose="020B0604020202020204" pitchFamily="34" charset="0"/>
              </a:rPr>
              <a:t>36 engagements </a:t>
            </a:r>
          </a:p>
          <a:p>
            <a:pPr marL="342900" indent="-342900" defTabSz="554492">
              <a:buFont typeface="Arial" panose="020B0604020202020204" pitchFamily="34" charset="0"/>
              <a:buChar char="•"/>
            </a:pPr>
            <a:r>
              <a:rPr lang="en-GB" sz="1600" kern="0" dirty="0">
                <a:solidFill>
                  <a:sysClr val="windowText" lastClr="000000"/>
                </a:solidFill>
                <a:latin typeface="Arial" panose="020B0604020202020204" pitchFamily="34" charset="0"/>
                <a:cs typeface="Arial" panose="020B0604020202020204" pitchFamily="34" charset="0"/>
              </a:rPr>
              <a:t>Average 2 engagements per post  </a:t>
            </a:r>
          </a:p>
        </p:txBody>
      </p:sp>
      <p:pic>
        <p:nvPicPr>
          <p:cNvPr id="6" name="Picture 5">
            <a:extLst>
              <a:ext uri="{FF2B5EF4-FFF2-40B4-BE49-F238E27FC236}">
                <a16:creationId xmlns:a16="http://schemas.microsoft.com/office/drawing/2014/main" id="{BCA2E4FC-CD60-DED8-092D-13864DC7CF2A}"/>
              </a:ext>
            </a:extLst>
          </p:cNvPr>
          <p:cNvPicPr>
            <a:picLocks noChangeAspect="1"/>
          </p:cNvPicPr>
          <p:nvPr/>
        </p:nvPicPr>
        <p:blipFill rotWithShape="1">
          <a:blip r:embed="rId2"/>
          <a:srcRect l="14584" t="21852" r="38750" b="8519"/>
          <a:stretch/>
        </p:blipFill>
        <p:spPr>
          <a:xfrm>
            <a:off x="504863" y="2818059"/>
            <a:ext cx="3252915" cy="2730125"/>
          </a:xfrm>
          <a:prstGeom prst="rect">
            <a:avLst/>
          </a:prstGeom>
        </p:spPr>
      </p:pic>
      <p:pic>
        <p:nvPicPr>
          <p:cNvPr id="8" name="Picture 7">
            <a:extLst>
              <a:ext uri="{FF2B5EF4-FFF2-40B4-BE49-F238E27FC236}">
                <a16:creationId xmlns:a16="http://schemas.microsoft.com/office/drawing/2014/main" id="{DEC96FC6-B15A-412B-4667-7B6193D6E7DA}"/>
              </a:ext>
            </a:extLst>
          </p:cNvPr>
          <p:cNvPicPr>
            <a:picLocks noChangeAspect="1"/>
          </p:cNvPicPr>
          <p:nvPr/>
        </p:nvPicPr>
        <p:blipFill rotWithShape="1">
          <a:blip r:embed="rId3"/>
          <a:srcRect l="37083" t="33704" r="9167" b="7037"/>
          <a:stretch/>
        </p:blipFill>
        <p:spPr>
          <a:xfrm>
            <a:off x="4016652" y="2969148"/>
            <a:ext cx="4158697" cy="2579037"/>
          </a:xfrm>
          <a:prstGeom prst="rect">
            <a:avLst/>
          </a:prstGeom>
        </p:spPr>
      </p:pic>
      <p:pic>
        <p:nvPicPr>
          <p:cNvPr id="10" name="Picture 9">
            <a:extLst>
              <a:ext uri="{FF2B5EF4-FFF2-40B4-BE49-F238E27FC236}">
                <a16:creationId xmlns:a16="http://schemas.microsoft.com/office/drawing/2014/main" id="{58180A7D-AF1D-1D91-0AD4-AD19528610D4}"/>
              </a:ext>
            </a:extLst>
          </p:cNvPr>
          <p:cNvPicPr>
            <a:picLocks noChangeAspect="1"/>
          </p:cNvPicPr>
          <p:nvPr/>
        </p:nvPicPr>
        <p:blipFill rotWithShape="1">
          <a:blip r:embed="rId4"/>
          <a:srcRect l="14584" t="29259" r="37917" b="9260"/>
          <a:stretch/>
        </p:blipFill>
        <p:spPr>
          <a:xfrm>
            <a:off x="8323436" y="3024377"/>
            <a:ext cx="3363702" cy="2449011"/>
          </a:xfrm>
          <a:prstGeom prst="rect">
            <a:avLst/>
          </a:prstGeom>
        </p:spPr>
      </p:pic>
    </p:spTree>
    <p:extLst>
      <p:ext uri="{BB962C8B-B14F-4D97-AF65-F5344CB8AC3E}">
        <p14:creationId xmlns:p14="http://schemas.microsoft.com/office/powerpoint/2010/main" val="4261645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15C884-E734-6C86-04BF-4D6BC7D9FE0F}"/>
              </a:ext>
            </a:extLst>
          </p:cNvPr>
          <p:cNvSpPr>
            <a:spLocks noGrp="1"/>
          </p:cNvSpPr>
          <p:nvPr>
            <p:ph type="body" sz="quarter" idx="11"/>
          </p:nvPr>
        </p:nvSpPr>
        <p:spPr>
          <a:xfrm>
            <a:off x="504862" y="1488275"/>
            <a:ext cx="7208409" cy="1224670"/>
          </a:xfrm>
        </p:spPr>
        <p:txBody>
          <a:bodyPr/>
          <a:lstStyle/>
          <a:p>
            <a:r>
              <a:rPr lang="en-US" sz="4366" dirty="0"/>
              <a:t>PPIE Recruitment campaign</a:t>
            </a:r>
          </a:p>
        </p:txBody>
      </p:sp>
      <p:sp>
        <p:nvSpPr>
          <p:cNvPr id="3" name="TextBox 2">
            <a:extLst>
              <a:ext uri="{FF2B5EF4-FFF2-40B4-BE49-F238E27FC236}">
                <a16:creationId xmlns:a16="http://schemas.microsoft.com/office/drawing/2014/main" id="{C160B83C-370C-6D94-F7A7-145486A8A286}"/>
              </a:ext>
            </a:extLst>
          </p:cNvPr>
          <p:cNvSpPr txBox="1"/>
          <p:nvPr/>
        </p:nvSpPr>
        <p:spPr>
          <a:xfrm>
            <a:off x="504863" y="3790447"/>
            <a:ext cx="3095719" cy="390876"/>
          </a:xfrm>
          <a:prstGeom prst="rect">
            <a:avLst/>
          </a:prstGeom>
          <a:noFill/>
        </p:spPr>
        <p:txBody>
          <a:bodyPr wrap="none" rtlCol="0">
            <a:spAutoFit/>
          </a:bodyPr>
          <a:lstStyle/>
          <a:p>
            <a:pPr defTabSz="554492"/>
            <a:r>
              <a:rPr lang="en-GB" sz="1940" kern="0" dirty="0">
                <a:solidFill>
                  <a:prstClr val="white"/>
                </a:solidFill>
              </a:rPr>
              <a:t>November – December 2024</a:t>
            </a:r>
          </a:p>
        </p:txBody>
      </p:sp>
    </p:spTree>
    <p:extLst>
      <p:ext uri="{BB962C8B-B14F-4D97-AF65-F5344CB8AC3E}">
        <p14:creationId xmlns:p14="http://schemas.microsoft.com/office/powerpoint/2010/main" val="2636915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9611212" cy="834094"/>
          </a:xfrm>
        </p:spPr>
        <p:txBody>
          <a:bodyPr/>
          <a:lstStyle/>
          <a:p>
            <a:r>
              <a:rPr lang="en-US" dirty="0"/>
              <a:t>Hashtag analytics - </a:t>
            </a:r>
            <a:r>
              <a:rPr lang="en-GB" u="sng" dirty="0">
                <a:hlinkClick r:id="rId2">
                  <a:extLst>
                    <a:ext uri="{A12FA001-AC4F-418D-AE19-62706E023703}">
                      <ahyp:hlinkClr xmlns:ahyp="http://schemas.microsoft.com/office/drawing/2018/hyperlinkcolor" val="tx"/>
                    </a:ext>
                  </a:extLst>
                </a:hlinkClick>
              </a:rPr>
              <a:t>#GMCancerVoices</a:t>
            </a:r>
            <a:endParaRPr lang="en-US" u="sng" dirty="0"/>
          </a:p>
        </p:txBody>
      </p:sp>
      <p:sp>
        <p:nvSpPr>
          <p:cNvPr id="9" name="Text Placeholder 8">
            <a:extLst>
              <a:ext uri="{FF2B5EF4-FFF2-40B4-BE49-F238E27FC236}">
                <a16:creationId xmlns:a16="http://schemas.microsoft.com/office/drawing/2014/main" id="{F2C2AAF5-4D81-2069-7BDD-723B7058F1C4}"/>
              </a:ext>
            </a:extLst>
          </p:cNvPr>
          <p:cNvSpPr txBox="1">
            <a:spLocks noGrp="1"/>
          </p:cNvSpPr>
          <p:nvPr>
            <p:ph type="body" sz="quarter" idx="13"/>
          </p:nvPr>
        </p:nvSpPr>
        <p:spPr>
          <a:xfrm>
            <a:off x="435550" y="1449981"/>
            <a:ext cx="9380173" cy="1077218"/>
          </a:xfrm>
          <a:prstGeom prst="rect">
            <a:avLst/>
          </a:prstGeom>
          <a:noFill/>
        </p:spPr>
        <p:txBody>
          <a:bodyPr wrap="square" rtlCol="0">
            <a:spAutoFit/>
          </a:bodyPr>
          <a:lstStyle/>
          <a:p>
            <a:pPr marL="285750" indent="-285750">
              <a:buFont typeface="Arial" panose="020B0604020202020204" pitchFamily="34" charset="0"/>
              <a:buChar char="•"/>
            </a:pPr>
            <a:r>
              <a:rPr lang="en-GB" sz="1600" dirty="0"/>
              <a:t>We have achieved 44 posts across social media </a:t>
            </a:r>
          </a:p>
          <a:p>
            <a:pPr marL="285750" indent="-285750">
              <a:buFont typeface="Arial" panose="020B0604020202020204" pitchFamily="34" charset="0"/>
              <a:buChar char="•"/>
            </a:pPr>
            <a:r>
              <a:rPr lang="en-GB" sz="1600" dirty="0"/>
              <a:t>Posts have been seen 68,920 times across social media </a:t>
            </a:r>
          </a:p>
          <a:p>
            <a:pPr marL="285750" indent="-285750">
              <a:buFont typeface="Arial" panose="020B0604020202020204" pitchFamily="34" charset="0"/>
              <a:buChar char="•"/>
            </a:pPr>
            <a:r>
              <a:rPr lang="en-GB" sz="1600" dirty="0"/>
              <a:t>14 users are posting using the hashtag</a:t>
            </a:r>
          </a:p>
          <a:p>
            <a:pPr marL="285750" indent="-285750">
              <a:buFont typeface="Arial" panose="020B0604020202020204" pitchFamily="34" charset="0"/>
              <a:buChar char="•"/>
            </a:pPr>
            <a:r>
              <a:rPr lang="en-GB" sz="1600" dirty="0"/>
              <a:t>135 link clicks to the website to learn more generated</a:t>
            </a:r>
          </a:p>
        </p:txBody>
      </p:sp>
      <p:pic>
        <p:nvPicPr>
          <p:cNvPr id="6" name="Picture 5">
            <a:extLst>
              <a:ext uri="{FF2B5EF4-FFF2-40B4-BE49-F238E27FC236}">
                <a16:creationId xmlns:a16="http://schemas.microsoft.com/office/drawing/2014/main" id="{F7F3F531-5C42-2C73-E2AA-8601B03BF505}"/>
              </a:ext>
            </a:extLst>
          </p:cNvPr>
          <p:cNvPicPr>
            <a:picLocks noChangeAspect="1"/>
          </p:cNvPicPr>
          <p:nvPr/>
        </p:nvPicPr>
        <p:blipFill rotWithShape="1">
          <a:blip r:embed="rId3"/>
          <a:srcRect l="15418" t="29259" r="38749" b="8519"/>
          <a:stretch/>
        </p:blipFill>
        <p:spPr>
          <a:xfrm>
            <a:off x="308027" y="2966923"/>
            <a:ext cx="3604204" cy="2752301"/>
          </a:xfrm>
          <a:prstGeom prst="rect">
            <a:avLst/>
          </a:prstGeom>
        </p:spPr>
      </p:pic>
      <p:pic>
        <p:nvPicPr>
          <p:cNvPr id="8" name="Picture 7">
            <a:extLst>
              <a:ext uri="{FF2B5EF4-FFF2-40B4-BE49-F238E27FC236}">
                <a16:creationId xmlns:a16="http://schemas.microsoft.com/office/drawing/2014/main" id="{AA83AA1B-28D2-3F8D-13C7-B764209B3CD6}"/>
              </a:ext>
            </a:extLst>
          </p:cNvPr>
          <p:cNvPicPr>
            <a:picLocks noChangeAspect="1"/>
          </p:cNvPicPr>
          <p:nvPr/>
        </p:nvPicPr>
        <p:blipFill rotWithShape="1">
          <a:blip r:embed="rId4"/>
          <a:srcRect l="22500" t="26296" r="23333" b="7037"/>
          <a:stretch/>
        </p:blipFill>
        <p:spPr>
          <a:xfrm>
            <a:off x="3971251" y="2966922"/>
            <a:ext cx="3975547" cy="2752301"/>
          </a:xfrm>
          <a:prstGeom prst="rect">
            <a:avLst/>
          </a:prstGeom>
        </p:spPr>
      </p:pic>
      <p:pic>
        <p:nvPicPr>
          <p:cNvPr id="11" name="Picture 10">
            <a:extLst>
              <a:ext uri="{FF2B5EF4-FFF2-40B4-BE49-F238E27FC236}">
                <a16:creationId xmlns:a16="http://schemas.microsoft.com/office/drawing/2014/main" id="{8D3F527C-0F2F-EA86-45AF-1E717550176F}"/>
              </a:ext>
            </a:extLst>
          </p:cNvPr>
          <p:cNvPicPr>
            <a:picLocks noChangeAspect="1"/>
          </p:cNvPicPr>
          <p:nvPr/>
        </p:nvPicPr>
        <p:blipFill rotWithShape="1">
          <a:blip r:embed="rId5"/>
          <a:srcRect l="22500" t="25555" r="23750" b="7037"/>
          <a:stretch/>
        </p:blipFill>
        <p:spPr>
          <a:xfrm>
            <a:off x="8005819" y="2966922"/>
            <a:ext cx="3947530" cy="2784692"/>
          </a:xfrm>
          <a:prstGeom prst="rect">
            <a:avLst/>
          </a:prstGeom>
        </p:spPr>
      </p:pic>
    </p:spTree>
    <p:extLst>
      <p:ext uri="{BB962C8B-B14F-4D97-AF65-F5344CB8AC3E}">
        <p14:creationId xmlns:p14="http://schemas.microsoft.com/office/powerpoint/2010/main" val="38820747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320031" y="390027"/>
            <a:ext cx="9611212" cy="834094"/>
          </a:xfrm>
        </p:spPr>
        <p:txBody>
          <a:bodyPr/>
          <a:lstStyle/>
          <a:p>
            <a:r>
              <a:rPr lang="en-US" dirty="0"/>
              <a:t>Hashtag word cloud</a:t>
            </a:r>
          </a:p>
        </p:txBody>
      </p:sp>
      <p:pic>
        <p:nvPicPr>
          <p:cNvPr id="4" name="Picture 3">
            <a:extLst>
              <a:ext uri="{FF2B5EF4-FFF2-40B4-BE49-F238E27FC236}">
                <a16:creationId xmlns:a16="http://schemas.microsoft.com/office/drawing/2014/main" id="{B03D963E-1AA5-26E2-8C9E-4F2DA9EE44A1}"/>
              </a:ext>
            </a:extLst>
          </p:cNvPr>
          <p:cNvPicPr>
            <a:picLocks noChangeAspect="1"/>
          </p:cNvPicPr>
          <p:nvPr/>
        </p:nvPicPr>
        <p:blipFill rotWithShape="1">
          <a:blip r:embed="rId2"/>
          <a:srcRect l="11250" t="40370" r="10834" b="6296"/>
          <a:stretch/>
        </p:blipFill>
        <p:spPr>
          <a:xfrm>
            <a:off x="1105563" y="1811729"/>
            <a:ext cx="9980874" cy="3842903"/>
          </a:xfrm>
          <a:prstGeom prst="rect">
            <a:avLst/>
          </a:prstGeom>
        </p:spPr>
      </p:pic>
    </p:spTree>
    <p:extLst>
      <p:ext uri="{BB962C8B-B14F-4D97-AF65-F5344CB8AC3E}">
        <p14:creationId xmlns:p14="http://schemas.microsoft.com/office/powerpoint/2010/main" val="485484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495299" y="239683"/>
            <a:ext cx="8907273" cy="834094"/>
          </a:xfrm>
        </p:spPr>
        <p:txBody>
          <a:bodyPr/>
          <a:lstStyle/>
          <a:p>
            <a:r>
              <a:rPr lang="en-US" sz="3200" dirty="0">
                <a:solidFill>
                  <a:srgbClr val="005FBF"/>
                </a:solidFill>
              </a:rPr>
              <a:t>Key Updates/Successes: PPIE</a:t>
            </a:r>
          </a:p>
        </p:txBody>
      </p:sp>
      <p:sp>
        <p:nvSpPr>
          <p:cNvPr id="5" name="TextBox 4">
            <a:extLst>
              <a:ext uri="{FF2B5EF4-FFF2-40B4-BE49-F238E27FC236}">
                <a16:creationId xmlns:a16="http://schemas.microsoft.com/office/drawing/2014/main" id="{DBAA899D-A483-D675-EB06-0022720D16B7}"/>
              </a:ext>
            </a:extLst>
          </p:cNvPr>
          <p:cNvSpPr txBox="1"/>
          <p:nvPr/>
        </p:nvSpPr>
        <p:spPr>
          <a:xfrm>
            <a:off x="495299" y="1223246"/>
            <a:ext cx="9202616" cy="4493538"/>
          </a:xfrm>
          <a:prstGeom prst="rect">
            <a:avLst/>
          </a:prstGeom>
          <a:noFill/>
        </p:spPr>
        <p:txBody>
          <a:bodyPr wrap="square" rtlCol="0">
            <a:spAutoFit/>
          </a:bodyPr>
          <a:lstStyle/>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Coffee and Cake meeting: </a:t>
            </a:r>
            <a:r>
              <a:rPr lang="en-GB" sz="1100" dirty="0">
                <a:latin typeface="Arial"/>
                <a:cs typeface="Arial"/>
              </a:rPr>
              <a:t>December’s </a:t>
            </a:r>
            <a:r>
              <a:rPr lang="en-GB" sz="1100" b="0" dirty="0">
                <a:latin typeface="Arial"/>
                <a:cs typeface="Arial"/>
              </a:rPr>
              <a:t>events </a:t>
            </a:r>
            <a:r>
              <a:rPr lang="en-GB" sz="1100" dirty="0">
                <a:latin typeface="Arial"/>
                <a:cs typeface="Arial"/>
              </a:rPr>
              <a:t>(virtual and face to face) were both well attended by a total of 33 patient and carer representatives and 22 staff members. Topics included primary care, early diagnosis projects, volunteer training opportunities, and the pathway and programme board forum. It was agreed this event will now be called ‘GM Cancer Voices Catch Up’ going forwards.</a:t>
            </a:r>
          </a:p>
          <a:p>
            <a:pPr marL="171450" marR="0" indent="-171450" algn="l" rtl="0" eaLnBrk="1" fontAlgn="t" latinLnBrk="0" hangingPunct="1">
              <a:spcBef>
                <a:spcPts val="0"/>
              </a:spcBef>
              <a:spcAft>
                <a:spcPts val="0"/>
              </a:spcAft>
              <a:buFont typeface="Arial" panose="020B0604020202020204" pitchFamily="34" charset="0"/>
              <a:buChar char="•"/>
            </a:pP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Tenure review: </a:t>
            </a:r>
            <a:r>
              <a:rPr lang="en-GB" sz="1100" dirty="0">
                <a:latin typeface="Arial"/>
                <a:cs typeface="Arial"/>
              </a:rPr>
              <a:t>We are reviewing all patient representatives’ tenure across all pathway and programme boards currently.</a:t>
            </a:r>
          </a:p>
          <a:p>
            <a:pPr marL="171450" marR="0" indent="-171450" algn="l" rtl="0" eaLnBrk="1" fontAlgn="t" latinLnBrk="0" hangingPunct="1">
              <a:spcBef>
                <a:spcPts val="0"/>
              </a:spcBef>
              <a:spcAft>
                <a:spcPts val="0"/>
              </a:spcAft>
              <a:buFont typeface="Arial" panose="020B0604020202020204" pitchFamily="34" charset="0"/>
              <a:buChar char="•"/>
            </a:pP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Small communities: </a:t>
            </a:r>
            <a:r>
              <a:rPr lang="en-GB" sz="1100" dirty="0">
                <a:latin typeface="Arial"/>
                <a:cs typeface="Arial"/>
              </a:rPr>
              <a:t>Small community meetings held in Q3 included breast, lung, skin, head and neck plus new gynae small community established.</a:t>
            </a:r>
            <a:br>
              <a:rPr lang="en-GB" sz="1100" dirty="0">
                <a:latin typeface="Arial"/>
                <a:cs typeface="Arial"/>
              </a:rPr>
            </a:b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Recruitment campaign: </a:t>
            </a:r>
            <a:r>
              <a:rPr lang="en-GB" sz="1100" dirty="0">
                <a:latin typeface="Arial"/>
                <a:cs typeface="Arial"/>
              </a:rPr>
              <a:t>We launched a new recruitment campaign in November to encourage more people affected by cancer to join our Cancer Voices community. We presented to various workforce groups (CNS forums, PCN Cancer Leads, Lead Cancer Nurses etc and disseminated printed materials to 13 teams (mix of primary and secondary care). Nine new volunteers registered since launch bringing us up to 115 in total.</a:t>
            </a:r>
          </a:p>
          <a:p>
            <a:pPr marL="171450" marR="0" indent="-171450" algn="l" rtl="0" eaLnBrk="1" fontAlgn="t" latinLnBrk="0" hangingPunct="1">
              <a:spcBef>
                <a:spcPts val="0"/>
              </a:spcBef>
              <a:spcAft>
                <a:spcPts val="0"/>
              </a:spcAft>
              <a:buFont typeface="Arial" panose="020B0604020202020204" pitchFamily="34" charset="0"/>
              <a:buChar char="•"/>
            </a:pP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Workshops: </a:t>
            </a:r>
            <a:r>
              <a:rPr lang="en-GB" sz="1100" dirty="0">
                <a:latin typeface="Arial"/>
                <a:cs typeface="Arial"/>
              </a:rPr>
              <a:t>Workshops for tumour specific recruitment campaign are underway, working with small communities.</a:t>
            </a:r>
          </a:p>
          <a:p>
            <a:pPr marL="171450" marR="0" indent="-171450" algn="l" rtl="0" eaLnBrk="1" fontAlgn="t" latinLnBrk="0" hangingPunct="1">
              <a:spcBef>
                <a:spcPts val="0"/>
              </a:spcBef>
              <a:spcAft>
                <a:spcPts val="0"/>
              </a:spcAft>
              <a:buFont typeface="Arial" panose="020B0604020202020204" pitchFamily="34" charset="0"/>
              <a:buChar char="•"/>
            </a:pP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Database: </a:t>
            </a:r>
            <a:r>
              <a:rPr lang="en-GB" sz="1100" dirty="0">
                <a:latin typeface="Arial"/>
                <a:cs typeface="Arial"/>
              </a:rPr>
              <a:t>We have a new database for our volunteers. The registration form is now live for new volunteers and existing volunteers are being asked to update their details this month to transfer from the previous database used.</a:t>
            </a:r>
          </a:p>
          <a:p>
            <a:pPr marL="0" marR="0" indent="0" algn="l" rtl="0" eaLnBrk="1" fontAlgn="t" latinLnBrk="0" hangingPunct="1">
              <a:spcBef>
                <a:spcPts val="0"/>
              </a:spcBef>
              <a:spcAft>
                <a:spcPts val="0"/>
              </a:spcAft>
              <a:buFont typeface="Arial" panose="020B0604020202020204" pitchFamily="34" charset="0"/>
              <a:buNone/>
            </a:pP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Educational package: </a:t>
            </a:r>
            <a:r>
              <a:rPr lang="en-GB" sz="1100" dirty="0">
                <a:latin typeface="Arial"/>
                <a:cs typeface="Arial"/>
              </a:rPr>
              <a:t>A recording has taken place to create a new educational package with the personalised care team. </a:t>
            </a:r>
          </a:p>
          <a:p>
            <a:pPr marL="171450" marR="0" indent="-171450" algn="l" rtl="0" eaLnBrk="1" fontAlgn="t" latinLnBrk="0" hangingPunct="1">
              <a:spcBef>
                <a:spcPts val="0"/>
              </a:spcBef>
              <a:spcAft>
                <a:spcPts val="0"/>
              </a:spcAft>
              <a:buFont typeface="Arial" panose="020B0604020202020204" pitchFamily="34" charset="0"/>
              <a:buChar char="•"/>
            </a:pPr>
            <a:endParaRPr lang="en-GB" sz="1100" dirty="0">
              <a:latin typeface="Arial"/>
              <a:cs typeface="Arial"/>
            </a:endParaRPr>
          </a:p>
          <a:p>
            <a:pPr marL="171450" marR="0" indent="-171450" algn="l" rtl="0" eaLnBrk="1" fontAlgn="t" latinLnBrk="0" hangingPunct="1">
              <a:spcBef>
                <a:spcPts val="0"/>
              </a:spcBef>
              <a:spcAft>
                <a:spcPts val="0"/>
              </a:spcAft>
              <a:buFont typeface="Arial" panose="020B0604020202020204" pitchFamily="34" charset="0"/>
              <a:buChar char="•"/>
            </a:pPr>
            <a:r>
              <a:rPr lang="en-GB" sz="1100" b="1" dirty="0">
                <a:latin typeface="Arial"/>
                <a:cs typeface="Arial"/>
              </a:rPr>
              <a:t>Training and education offers: </a:t>
            </a:r>
            <a:r>
              <a:rPr lang="en-GB" sz="1100" dirty="0">
                <a:latin typeface="Arial"/>
                <a:cs typeface="Arial"/>
              </a:rPr>
              <a:t>Three ‘meet and greet’ sessions for ten new volunteers took place in October. The PPIE module for healthcare professionals is live on GM Cancer Academy and 65 people have enrolled. The induction module for new volunteers has 14 volunteers enrolled. Training video in production to explain pathway boards and small communities. </a:t>
            </a:r>
          </a:p>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endParaRPr lang="en-GB" sz="1100" dirty="0">
              <a:latin typeface="Arial"/>
              <a:cs typeface="Arial"/>
            </a:endParaRPr>
          </a:p>
        </p:txBody>
      </p:sp>
    </p:spTree>
    <p:extLst>
      <p:ext uri="{BB962C8B-B14F-4D97-AF65-F5344CB8AC3E}">
        <p14:creationId xmlns:p14="http://schemas.microsoft.com/office/powerpoint/2010/main" val="4075106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961E49D-7670-2332-C64F-E0A4414A58EC}"/>
              </a:ext>
            </a:extLst>
          </p:cNvPr>
          <p:cNvSpPr>
            <a:spLocks noGrp="1"/>
          </p:cNvSpPr>
          <p:nvPr>
            <p:ph type="body" sz="quarter" idx="14"/>
          </p:nvPr>
        </p:nvSpPr>
        <p:spPr>
          <a:xfrm>
            <a:off x="4057650" y="1439066"/>
            <a:ext cx="4526164" cy="834094"/>
          </a:xfrm>
        </p:spPr>
        <p:txBody>
          <a:bodyPr/>
          <a:lstStyle/>
          <a:p>
            <a:r>
              <a:rPr lang="en-US" sz="5821" dirty="0">
                <a:solidFill>
                  <a:srgbClr val="005FBF"/>
                </a:solidFill>
              </a:rPr>
              <a:t>Appendix</a:t>
            </a:r>
          </a:p>
        </p:txBody>
      </p:sp>
    </p:spTree>
    <p:extLst>
      <p:ext uri="{BB962C8B-B14F-4D97-AF65-F5344CB8AC3E}">
        <p14:creationId xmlns:p14="http://schemas.microsoft.com/office/powerpoint/2010/main" val="971630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15C884-E734-6C86-04BF-4D6BC7D9FE0F}"/>
              </a:ext>
            </a:extLst>
          </p:cNvPr>
          <p:cNvSpPr>
            <a:spLocks noGrp="1"/>
          </p:cNvSpPr>
          <p:nvPr>
            <p:ph type="body" sz="quarter" idx="11"/>
          </p:nvPr>
        </p:nvSpPr>
        <p:spPr>
          <a:xfrm>
            <a:off x="504862" y="1488275"/>
            <a:ext cx="7208409" cy="1224670"/>
          </a:xfrm>
        </p:spPr>
        <p:txBody>
          <a:bodyPr/>
          <a:lstStyle/>
          <a:p>
            <a:r>
              <a:rPr lang="en-US" sz="4366" dirty="0"/>
              <a:t>Media coverage</a:t>
            </a:r>
          </a:p>
        </p:txBody>
      </p:sp>
      <p:sp>
        <p:nvSpPr>
          <p:cNvPr id="3" name="TextBox 2">
            <a:extLst>
              <a:ext uri="{FF2B5EF4-FFF2-40B4-BE49-F238E27FC236}">
                <a16:creationId xmlns:a16="http://schemas.microsoft.com/office/drawing/2014/main" id="{C160B83C-370C-6D94-F7A7-145486A8A286}"/>
              </a:ext>
            </a:extLst>
          </p:cNvPr>
          <p:cNvSpPr txBox="1"/>
          <p:nvPr/>
        </p:nvSpPr>
        <p:spPr>
          <a:xfrm>
            <a:off x="597278" y="4630401"/>
            <a:ext cx="4144340" cy="390876"/>
          </a:xfrm>
          <a:prstGeom prst="rect">
            <a:avLst/>
          </a:prstGeom>
          <a:noFill/>
        </p:spPr>
        <p:txBody>
          <a:bodyPr wrap="none" rtlCol="0">
            <a:spAutoFit/>
          </a:bodyPr>
          <a:lstStyle/>
          <a:p>
            <a:r>
              <a:rPr lang="en-GB" sz="1940" dirty="0">
                <a:solidFill>
                  <a:schemeClr val="bg1"/>
                </a:solidFill>
              </a:rPr>
              <a:t>1</a:t>
            </a:r>
            <a:r>
              <a:rPr lang="en-GB" sz="1940" baseline="30000" dirty="0">
                <a:solidFill>
                  <a:schemeClr val="bg1"/>
                </a:solidFill>
              </a:rPr>
              <a:t>st</a:t>
            </a:r>
            <a:r>
              <a:rPr lang="en-GB" sz="1940" dirty="0">
                <a:solidFill>
                  <a:schemeClr val="bg1"/>
                </a:solidFill>
              </a:rPr>
              <a:t> October 2024 – 31</a:t>
            </a:r>
            <a:r>
              <a:rPr lang="en-GB" sz="1940" baseline="30000" dirty="0">
                <a:solidFill>
                  <a:schemeClr val="bg1"/>
                </a:solidFill>
              </a:rPr>
              <a:t>st</a:t>
            </a:r>
            <a:r>
              <a:rPr lang="en-GB" sz="1940" dirty="0">
                <a:solidFill>
                  <a:schemeClr val="bg1"/>
                </a:solidFill>
              </a:rPr>
              <a:t> December 2024</a:t>
            </a:r>
          </a:p>
        </p:txBody>
      </p:sp>
    </p:spTree>
    <p:extLst>
      <p:ext uri="{BB962C8B-B14F-4D97-AF65-F5344CB8AC3E}">
        <p14:creationId xmlns:p14="http://schemas.microsoft.com/office/powerpoint/2010/main" val="3986824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706120" y="151426"/>
            <a:ext cx="10779760" cy="834094"/>
          </a:xfrm>
        </p:spPr>
        <p:txBody>
          <a:bodyPr/>
          <a:lstStyle/>
          <a:p>
            <a:r>
              <a:rPr lang="en-GB" dirty="0">
                <a:solidFill>
                  <a:srgbClr val="005FBF"/>
                </a:solidFill>
              </a:rPr>
              <a:t>Media Coverage </a:t>
            </a:r>
          </a:p>
        </p:txBody>
      </p:sp>
      <p:sp>
        <p:nvSpPr>
          <p:cNvPr id="6" name="TextBox 5">
            <a:extLst>
              <a:ext uri="{FF2B5EF4-FFF2-40B4-BE49-F238E27FC236}">
                <a16:creationId xmlns:a16="http://schemas.microsoft.com/office/drawing/2014/main" id="{70787AC2-B40B-BC39-FA3D-DC586B242E68}"/>
              </a:ext>
            </a:extLst>
          </p:cNvPr>
          <p:cNvSpPr txBox="1"/>
          <p:nvPr/>
        </p:nvSpPr>
        <p:spPr>
          <a:xfrm>
            <a:off x="706121" y="985520"/>
            <a:ext cx="8209280" cy="6788077"/>
          </a:xfrm>
          <a:prstGeom prst="rect">
            <a:avLst/>
          </a:prstGeom>
          <a:noFill/>
        </p:spPr>
        <p:txBody>
          <a:bodyPr wrap="square" rtlCol="0">
            <a:spAutoFit/>
          </a:bodyPr>
          <a:lstStyle/>
          <a:p>
            <a:pPr>
              <a:lnSpc>
                <a:spcPct val="107000"/>
              </a:lnSpc>
              <a:spcAft>
                <a:spcPts val="800"/>
              </a:spcAft>
            </a:pPr>
            <a:r>
              <a:rPr lang="en-GB" sz="1800" b="1" kern="1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Targeted Lung Health Checks - reach 700 lung cancers found</a:t>
            </a:r>
            <a:endParaRPr lang="en-GB" b="1" kern="100"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Breakfast </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2"/>
              </a:rPr>
              <a:t>https://youtu.be/iB-y7bCb3C8?si=8va_I_Q0bQt1eEep</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1pm News </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North West Today </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5 Live</a:t>
            </a:r>
            <a:r>
              <a:rPr lang="en-GB" sz="1400" kern="100" dirty="0">
                <a:effectLst/>
                <a:latin typeface="Arial" panose="020B0604020202020204" pitchFamily="34" charset="0"/>
                <a:ea typeface="Calibri" panose="020F0502020204030204" pitchFamily="34" charset="0"/>
                <a:cs typeface="Arial" panose="020B0604020202020204" pitchFamily="34" charset="0"/>
              </a:rPr>
              <a:t> 6:40am (Dr Haval Balata)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3"/>
              </a:rPr>
              <a:t>https://youtu.be/yoiqtyPveJE</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5 Live </a:t>
            </a:r>
            <a:r>
              <a:rPr lang="en-GB" sz="1400" kern="100" dirty="0">
                <a:effectLst/>
                <a:latin typeface="Arial" panose="020B0604020202020204" pitchFamily="34" charset="0"/>
                <a:ea typeface="Calibri" panose="020F0502020204030204" pitchFamily="34" charset="0"/>
                <a:cs typeface="Arial" panose="020B0604020202020204" pitchFamily="34" charset="0"/>
              </a:rPr>
              <a:t>7:35am (Patient Phil Bennett)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4"/>
              </a:rPr>
              <a:t>https://youtu.be/WN6YzLKlwCQ</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News Channel </a:t>
            </a:r>
            <a:r>
              <a:rPr lang="en-GB" sz="1400" kern="100" dirty="0">
                <a:effectLst/>
                <a:latin typeface="Arial" panose="020B0604020202020204" pitchFamily="34" charset="0"/>
                <a:ea typeface="Calibri" panose="020F0502020204030204" pitchFamily="34" charset="0"/>
                <a:cs typeface="Arial" panose="020B0604020202020204" pitchFamily="34" charset="0"/>
              </a:rPr>
              <a:t>5:45pm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5"/>
              </a:rPr>
              <a:t>https://youtu.be/xriXr4bjTR8?si=zLUHn2ewJkCWGbj_</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website</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6"/>
              </a:rPr>
              <a:t>More lung-cancer cases detected earlier - BBC News</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Manchester Evening News</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7"/>
              </a:rPr>
              <a:t>Over 700 cancers caught early through NHS lung checks in Greater Manchester - Manchester Evening News</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About Manchester </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8"/>
              </a:rPr>
              <a:t>Thousands of cancers caught early through NHS lung checks including over 700 in Greater Manchester - About Manchester</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Aol.com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9"/>
              </a:rPr>
              <a:t>Thousands of lung cancer cases detected in lorry clinics</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Wigan Today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10"/>
              </a:rPr>
              <a:t>Lung MOTs come to more GP practices in Wigan</a:t>
            </a:r>
            <a:b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rPr>
            </a:br>
            <a:endPar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Radio 4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rPr>
              <a:t>– 1:26pm Reference to Lung Health Checks and patient Phil Bennett and new University of Sheffield study</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kern="1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br>
              <a:rPr lang="en-GB" sz="1800" u="sng"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endParaRPr lang="en-GB" sz="1800" u="sng"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315B24F5-6DE8-4543-17B2-EE618F6085EF}"/>
              </a:ext>
            </a:extLst>
          </p:cNvPr>
          <p:cNvPicPr>
            <a:picLocks noChangeAspect="1"/>
          </p:cNvPicPr>
          <p:nvPr/>
        </p:nvPicPr>
        <p:blipFill>
          <a:blip r:embed="rId11"/>
          <a:stretch>
            <a:fillRect/>
          </a:stretch>
        </p:blipFill>
        <p:spPr>
          <a:xfrm>
            <a:off x="9067800" y="4745406"/>
            <a:ext cx="2755163" cy="1655393"/>
          </a:xfrm>
          <a:prstGeom prst="rect">
            <a:avLst/>
          </a:prstGeom>
        </p:spPr>
      </p:pic>
      <p:pic>
        <p:nvPicPr>
          <p:cNvPr id="10" name="Picture 9">
            <a:extLst>
              <a:ext uri="{FF2B5EF4-FFF2-40B4-BE49-F238E27FC236}">
                <a16:creationId xmlns:a16="http://schemas.microsoft.com/office/drawing/2014/main" id="{7BA13520-C84E-BCDB-BCD7-A02756A61E0D}"/>
              </a:ext>
            </a:extLst>
          </p:cNvPr>
          <p:cNvPicPr>
            <a:picLocks noChangeAspect="1"/>
          </p:cNvPicPr>
          <p:nvPr/>
        </p:nvPicPr>
        <p:blipFill>
          <a:blip r:embed="rId12"/>
          <a:stretch>
            <a:fillRect/>
          </a:stretch>
        </p:blipFill>
        <p:spPr>
          <a:xfrm>
            <a:off x="8342144" y="283228"/>
            <a:ext cx="3716994" cy="2175680"/>
          </a:xfrm>
          <a:prstGeom prst="rect">
            <a:avLst/>
          </a:prstGeom>
        </p:spPr>
      </p:pic>
      <p:pic>
        <p:nvPicPr>
          <p:cNvPr id="17" name="Picture 16">
            <a:extLst>
              <a:ext uri="{FF2B5EF4-FFF2-40B4-BE49-F238E27FC236}">
                <a16:creationId xmlns:a16="http://schemas.microsoft.com/office/drawing/2014/main" id="{B4B80496-20D2-03C7-416C-9F4CDDF036F4}"/>
              </a:ext>
            </a:extLst>
          </p:cNvPr>
          <p:cNvPicPr>
            <a:picLocks noChangeAspect="1"/>
          </p:cNvPicPr>
          <p:nvPr/>
        </p:nvPicPr>
        <p:blipFill>
          <a:blip r:embed="rId13"/>
          <a:stretch>
            <a:fillRect/>
          </a:stretch>
        </p:blipFill>
        <p:spPr>
          <a:xfrm>
            <a:off x="8431762" y="6074050"/>
            <a:ext cx="1768878" cy="579461"/>
          </a:xfrm>
          <a:prstGeom prst="rect">
            <a:avLst/>
          </a:prstGeom>
        </p:spPr>
      </p:pic>
      <p:pic>
        <p:nvPicPr>
          <p:cNvPr id="19" name="Picture 18">
            <a:extLst>
              <a:ext uri="{FF2B5EF4-FFF2-40B4-BE49-F238E27FC236}">
                <a16:creationId xmlns:a16="http://schemas.microsoft.com/office/drawing/2014/main" id="{57055E7C-B58F-A9E2-3EB7-B40A18D439A2}"/>
              </a:ext>
            </a:extLst>
          </p:cNvPr>
          <p:cNvPicPr>
            <a:picLocks noChangeAspect="1"/>
          </p:cNvPicPr>
          <p:nvPr/>
        </p:nvPicPr>
        <p:blipFill>
          <a:blip r:embed="rId14"/>
          <a:stretch>
            <a:fillRect/>
          </a:stretch>
        </p:blipFill>
        <p:spPr>
          <a:xfrm>
            <a:off x="10698068" y="40154"/>
            <a:ext cx="1360631" cy="834094"/>
          </a:xfrm>
          <a:prstGeom prst="rect">
            <a:avLst/>
          </a:prstGeom>
        </p:spPr>
      </p:pic>
      <p:pic>
        <p:nvPicPr>
          <p:cNvPr id="21" name="Picture 20">
            <a:extLst>
              <a:ext uri="{FF2B5EF4-FFF2-40B4-BE49-F238E27FC236}">
                <a16:creationId xmlns:a16="http://schemas.microsoft.com/office/drawing/2014/main" id="{54957C32-CBB5-7AC9-3F7A-D76F59A4ABF7}"/>
              </a:ext>
            </a:extLst>
          </p:cNvPr>
          <p:cNvPicPr>
            <a:picLocks noChangeAspect="1"/>
          </p:cNvPicPr>
          <p:nvPr/>
        </p:nvPicPr>
        <p:blipFill>
          <a:blip r:embed="rId15"/>
          <a:stretch>
            <a:fillRect/>
          </a:stretch>
        </p:blipFill>
        <p:spPr>
          <a:xfrm>
            <a:off x="9213478" y="2602300"/>
            <a:ext cx="2609485" cy="1964216"/>
          </a:xfrm>
          <a:prstGeom prst="rect">
            <a:avLst/>
          </a:prstGeom>
        </p:spPr>
      </p:pic>
      <p:pic>
        <p:nvPicPr>
          <p:cNvPr id="23" name="Picture 22">
            <a:extLst>
              <a:ext uri="{FF2B5EF4-FFF2-40B4-BE49-F238E27FC236}">
                <a16:creationId xmlns:a16="http://schemas.microsoft.com/office/drawing/2014/main" id="{A473139D-2738-F5E0-BFDF-5BE95DC350C0}"/>
              </a:ext>
            </a:extLst>
          </p:cNvPr>
          <p:cNvPicPr>
            <a:picLocks noChangeAspect="1"/>
          </p:cNvPicPr>
          <p:nvPr/>
        </p:nvPicPr>
        <p:blipFill>
          <a:blip r:embed="rId16"/>
          <a:stretch>
            <a:fillRect/>
          </a:stretch>
        </p:blipFill>
        <p:spPr>
          <a:xfrm>
            <a:off x="8836497" y="3090161"/>
            <a:ext cx="959408" cy="784212"/>
          </a:xfrm>
          <a:prstGeom prst="rect">
            <a:avLst/>
          </a:prstGeom>
        </p:spPr>
      </p:pic>
      <p:pic>
        <p:nvPicPr>
          <p:cNvPr id="25" name="Picture 24">
            <a:extLst>
              <a:ext uri="{FF2B5EF4-FFF2-40B4-BE49-F238E27FC236}">
                <a16:creationId xmlns:a16="http://schemas.microsoft.com/office/drawing/2014/main" id="{80A2F128-7EB1-8EAC-96D3-2DDBAC8EF122}"/>
              </a:ext>
            </a:extLst>
          </p:cNvPr>
          <p:cNvPicPr>
            <a:picLocks noChangeAspect="1"/>
          </p:cNvPicPr>
          <p:nvPr/>
        </p:nvPicPr>
        <p:blipFill>
          <a:blip r:embed="rId17"/>
          <a:stretch>
            <a:fillRect/>
          </a:stretch>
        </p:blipFill>
        <p:spPr>
          <a:xfrm>
            <a:off x="10820400" y="5754791"/>
            <a:ext cx="1238299" cy="999727"/>
          </a:xfrm>
          <a:prstGeom prst="rect">
            <a:avLst/>
          </a:prstGeom>
        </p:spPr>
      </p:pic>
    </p:spTree>
    <p:extLst>
      <p:ext uri="{BB962C8B-B14F-4D97-AF65-F5344CB8AC3E}">
        <p14:creationId xmlns:p14="http://schemas.microsoft.com/office/powerpoint/2010/main" val="288036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706120" y="151426"/>
            <a:ext cx="10779760" cy="834094"/>
          </a:xfrm>
        </p:spPr>
        <p:txBody>
          <a:bodyPr/>
          <a:lstStyle/>
          <a:p>
            <a:r>
              <a:rPr lang="en-GB" dirty="0">
                <a:solidFill>
                  <a:srgbClr val="005FBF"/>
                </a:solidFill>
              </a:rPr>
              <a:t>Media Coverage</a:t>
            </a:r>
          </a:p>
        </p:txBody>
      </p:sp>
      <p:sp>
        <p:nvSpPr>
          <p:cNvPr id="6" name="TextBox 5">
            <a:extLst>
              <a:ext uri="{FF2B5EF4-FFF2-40B4-BE49-F238E27FC236}">
                <a16:creationId xmlns:a16="http://schemas.microsoft.com/office/drawing/2014/main" id="{70787AC2-B40B-BC39-FA3D-DC586B242E68}"/>
              </a:ext>
            </a:extLst>
          </p:cNvPr>
          <p:cNvSpPr txBox="1"/>
          <p:nvPr/>
        </p:nvSpPr>
        <p:spPr>
          <a:xfrm>
            <a:off x="706121" y="1073546"/>
            <a:ext cx="8262034" cy="5179880"/>
          </a:xfrm>
          <a:prstGeom prst="rect">
            <a:avLst/>
          </a:prstGeom>
          <a:noFill/>
        </p:spPr>
        <p:txBody>
          <a:bodyPr wrap="square" rtlCol="0">
            <a:spAutoFit/>
          </a:bodyPr>
          <a:lstStyle/>
          <a:p>
            <a:pPr>
              <a:lnSpc>
                <a:spcPct val="107000"/>
              </a:lnSpc>
              <a:spcAft>
                <a:spcPts val="800"/>
              </a:spcAft>
            </a:pPr>
            <a:r>
              <a:rPr lang="en-GB" b="1" kern="100" dirty="0">
                <a:solidFill>
                  <a:srgbClr val="C00000"/>
                </a:solidFill>
                <a:latin typeface="Arial" panose="020B0604020202020204" pitchFamily="34" charset="0"/>
                <a:ea typeface="Times New Roman" panose="02020603050405020304" pitchFamily="18" charset="0"/>
                <a:cs typeface="Arial" panose="020B0604020202020204" pitchFamily="34" charset="0"/>
              </a:rPr>
              <a:t>Annalise AI tool rolled out in Greater Manchester</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ITV News online</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2"/>
              </a:rPr>
              <a:t>Greater Manchester hospitals lead roll out of new AI technology used to detect lung cancer quicker | ITV News Granada</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North West Today </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BBC Radio Manchester </a:t>
            </a:r>
            <a:r>
              <a:rPr lang="en-GB" sz="1400" kern="100" dirty="0">
                <a:effectLst/>
                <a:latin typeface="Arial" panose="020B0604020202020204" pitchFamily="34" charset="0"/>
                <a:ea typeface="Calibri" panose="020F0502020204030204" pitchFamily="34" charset="0"/>
                <a:cs typeface="Arial" panose="020B0604020202020204" pitchFamily="34" charset="0"/>
              </a:rPr>
              <a:t>6am and 7am Bulletin – 6/11/24 and 9am and 10am bulletins with interview clips from Dr Rhidian Bramley</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That’s Manchester TV</a:t>
            </a: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About Manchester </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3"/>
              </a:rPr>
              <a:t>Greater Manchester leads national roll out of a new AI solution to help accelerate lung cancer diagnosis - About Manchester</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r>
              <a:rPr lang="en-GB" sz="1400" b="1" u="sng" dirty="0">
                <a:effectLst/>
                <a:latin typeface="Arial" panose="020B0604020202020204" pitchFamily="34" charset="0"/>
                <a:ea typeface="Times New Roman" panose="02020603050405020304" pitchFamily="18" charset="0"/>
                <a:cs typeface="Arial" panose="020B0604020202020204" pitchFamily="34" charset="0"/>
              </a:rPr>
              <a:t>Marketing Stockport </a:t>
            </a:r>
            <a: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 </a:t>
            </a:r>
            <a: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Stepping Hill Hospital to deploy new AI technology to help detect lung cancer - Marketing Stockport</a:t>
            </a:r>
            <a:r>
              <a:rPr lang="en-GB" sz="1400" dirty="0">
                <a:effectLst/>
                <a:latin typeface="Arial" panose="020B0604020202020204" pitchFamily="34" charset="0"/>
                <a:ea typeface="Times New Roman" panose="02020603050405020304" pitchFamily="18" charset="0"/>
                <a:cs typeface="Arial" panose="020B0604020202020204" pitchFamily="34" charset="0"/>
              </a:rPr>
              <a:t> </a:t>
            </a:r>
            <a:br>
              <a:rPr lang="en-GB" sz="1400" dirty="0">
                <a:effectLst/>
                <a:latin typeface="Arial" panose="020B0604020202020204" pitchFamily="34" charset="0"/>
                <a:ea typeface="Times New Roman" panose="02020603050405020304" pitchFamily="18" charset="0"/>
                <a:cs typeface="Arial" panose="020B0604020202020204" pitchFamily="34" charset="0"/>
              </a:rPr>
            </a:b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pPr>
            <a:r>
              <a:rPr lang="en-GB" sz="1400" b="1" dirty="0">
                <a:effectLst/>
                <a:latin typeface="Arial" panose="020B0604020202020204" pitchFamily="34" charset="0"/>
                <a:ea typeface="Times New Roman" panose="02020603050405020304" pitchFamily="18" charset="0"/>
                <a:cs typeface="Arial" panose="020B0604020202020204" pitchFamily="34" charset="0"/>
              </a:rPr>
              <a:t>Tameside Reporter </a:t>
            </a:r>
            <a: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AI lung cancer detector rolls out at Tameside Hospital - Not Really Here Group - Tameside Radio, Tameside Reporter, Oldham Reporter, Glossop Chronicle</a:t>
            </a:r>
            <a:b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br>
            <a:endPar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pPr>
            <a:r>
              <a:rPr lang="en-GB" sz="1400" b="1" dirty="0">
                <a:effectLst/>
                <a:latin typeface="Arial" panose="020B0604020202020204" pitchFamily="34" charset="0"/>
                <a:ea typeface="Times New Roman" panose="02020603050405020304" pitchFamily="18" charset="0"/>
                <a:cs typeface="Arial" panose="020B0604020202020204" pitchFamily="34" charset="0"/>
              </a:rPr>
              <a:t>Wigan Post </a:t>
            </a:r>
            <a: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tooltip="https://www.wigantoday.net/health/wrightington-wigan-and-leigh-teaching-hospitals-nhs-foundation-trust-takes-part-in-national-roll-out-of-a-new-ai-solution-to-diagnose-lung-cancer-quicker-4873049"/>
              </a:rPr>
              <a:t>Wrightington, Wigan and Leigh Teaching Hospitals NHS Foundation Trust takes part in national roll out of a new AI solution to diagnose lung cancer quicker</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7000"/>
              </a:lnSpc>
              <a:spcAft>
                <a:spcPts val="800"/>
              </a:spcAft>
            </a:pPr>
            <a:r>
              <a:rPr lang="en-GB" sz="1400" b="1" u="none" strike="noStrike"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b="1" kern="100" dirty="0">
              <a:latin typeface="Arial" panose="020B0604020202020204" pitchFamily="34" charset="0"/>
              <a:ea typeface="Times New Roman" panose="02020603050405020304" pitchFamily="18" charset="0"/>
              <a:cs typeface="Arial" panose="020B0604020202020204" pitchFamily="34" charset="0"/>
            </a:endParaRPr>
          </a:p>
        </p:txBody>
      </p:sp>
      <p:pic>
        <p:nvPicPr>
          <p:cNvPr id="10" name="Picture 9">
            <a:extLst>
              <a:ext uri="{FF2B5EF4-FFF2-40B4-BE49-F238E27FC236}">
                <a16:creationId xmlns:a16="http://schemas.microsoft.com/office/drawing/2014/main" id="{3F2F2AED-D863-6ECC-2C58-AED6DE816CD4}"/>
              </a:ext>
            </a:extLst>
          </p:cNvPr>
          <p:cNvPicPr>
            <a:picLocks noChangeAspect="1"/>
          </p:cNvPicPr>
          <p:nvPr/>
        </p:nvPicPr>
        <p:blipFill>
          <a:blip r:embed="rId7"/>
          <a:stretch>
            <a:fillRect/>
          </a:stretch>
        </p:blipFill>
        <p:spPr>
          <a:xfrm>
            <a:off x="9223280" y="243792"/>
            <a:ext cx="2817056" cy="2385108"/>
          </a:xfrm>
          <a:prstGeom prst="rect">
            <a:avLst/>
          </a:prstGeom>
        </p:spPr>
      </p:pic>
      <p:pic>
        <p:nvPicPr>
          <p:cNvPr id="13" name="Picture 12">
            <a:extLst>
              <a:ext uri="{FF2B5EF4-FFF2-40B4-BE49-F238E27FC236}">
                <a16:creationId xmlns:a16="http://schemas.microsoft.com/office/drawing/2014/main" id="{13520E24-DE39-141B-CCDA-D13E4D73E30B}"/>
              </a:ext>
            </a:extLst>
          </p:cNvPr>
          <p:cNvPicPr>
            <a:picLocks noChangeAspect="1"/>
          </p:cNvPicPr>
          <p:nvPr/>
        </p:nvPicPr>
        <p:blipFill>
          <a:blip r:embed="rId8"/>
          <a:stretch>
            <a:fillRect/>
          </a:stretch>
        </p:blipFill>
        <p:spPr>
          <a:xfrm>
            <a:off x="8011017" y="0"/>
            <a:ext cx="1212263" cy="1073546"/>
          </a:xfrm>
          <a:prstGeom prst="rect">
            <a:avLst/>
          </a:prstGeom>
        </p:spPr>
      </p:pic>
      <p:pic>
        <p:nvPicPr>
          <p:cNvPr id="15" name="Picture 14">
            <a:extLst>
              <a:ext uri="{FF2B5EF4-FFF2-40B4-BE49-F238E27FC236}">
                <a16:creationId xmlns:a16="http://schemas.microsoft.com/office/drawing/2014/main" id="{54C7DB95-916A-A427-CA65-256D91E4710C}"/>
              </a:ext>
            </a:extLst>
          </p:cNvPr>
          <p:cNvPicPr>
            <a:picLocks noChangeAspect="1"/>
          </p:cNvPicPr>
          <p:nvPr/>
        </p:nvPicPr>
        <p:blipFill>
          <a:blip r:embed="rId9"/>
          <a:stretch>
            <a:fillRect/>
          </a:stretch>
        </p:blipFill>
        <p:spPr>
          <a:xfrm>
            <a:off x="9792652" y="4880721"/>
            <a:ext cx="2121009" cy="609631"/>
          </a:xfrm>
          <a:prstGeom prst="rect">
            <a:avLst/>
          </a:prstGeom>
        </p:spPr>
      </p:pic>
      <p:pic>
        <p:nvPicPr>
          <p:cNvPr id="17" name="Picture 16">
            <a:extLst>
              <a:ext uri="{FF2B5EF4-FFF2-40B4-BE49-F238E27FC236}">
                <a16:creationId xmlns:a16="http://schemas.microsoft.com/office/drawing/2014/main" id="{EC7E1A21-74BB-B8BD-FA65-77638C782D62}"/>
              </a:ext>
            </a:extLst>
          </p:cNvPr>
          <p:cNvPicPr>
            <a:picLocks noChangeAspect="1"/>
          </p:cNvPicPr>
          <p:nvPr/>
        </p:nvPicPr>
        <p:blipFill>
          <a:blip r:embed="rId10"/>
          <a:stretch>
            <a:fillRect/>
          </a:stretch>
        </p:blipFill>
        <p:spPr>
          <a:xfrm>
            <a:off x="9223280" y="5515900"/>
            <a:ext cx="2837773" cy="1190674"/>
          </a:xfrm>
          <a:prstGeom prst="rect">
            <a:avLst/>
          </a:prstGeom>
        </p:spPr>
      </p:pic>
      <p:pic>
        <p:nvPicPr>
          <p:cNvPr id="19" name="Picture 18">
            <a:extLst>
              <a:ext uri="{FF2B5EF4-FFF2-40B4-BE49-F238E27FC236}">
                <a16:creationId xmlns:a16="http://schemas.microsoft.com/office/drawing/2014/main" id="{55AE36D3-4B0C-1384-3C3C-A97591C4DDEA}"/>
              </a:ext>
            </a:extLst>
          </p:cNvPr>
          <p:cNvPicPr>
            <a:picLocks noChangeAspect="1"/>
          </p:cNvPicPr>
          <p:nvPr/>
        </p:nvPicPr>
        <p:blipFill>
          <a:blip r:embed="rId11"/>
          <a:stretch>
            <a:fillRect/>
          </a:stretch>
        </p:blipFill>
        <p:spPr>
          <a:xfrm>
            <a:off x="10501623" y="3589615"/>
            <a:ext cx="1284206" cy="1048405"/>
          </a:xfrm>
          <a:prstGeom prst="rect">
            <a:avLst/>
          </a:prstGeom>
        </p:spPr>
      </p:pic>
      <p:pic>
        <p:nvPicPr>
          <p:cNvPr id="21" name="Picture 20">
            <a:extLst>
              <a:ext uri="{FF2B5EF4-FFF2-40B4-BE49-F238E27FC236}">
                <a16:creationId xmlns:a16="http://schemas.microsoft.com/office/drawing/2014/main" id="{97DDB2B7-61F2-22C3-2301-704E801B0FB4}"/>
              </a:ext>
            </a:extLst>
          </p:cNvPr>
          <p:cNvPicPr>
            <a:picLocks noChangeAspect="1"/>
          </p:cNvPicPr>
          <p:nvPr/>
        </p:nvPicPr>
        <p:blipFill>
          <a:blip r:embed="rId12"/>
          <a:stretch>
            <a:fillRect/>
          </a:stretch>
        </p:blipFill>
        <p:spPr>
          <a:xfrm>
            <a:off x="9574488" y="2871601"/>
            <a:ext cx="1706899" cy="709799"/>
          </a:xfrm>
          <a:prstGeom prst="rect">
            <a:avLst/>
          </a:prstGeom>
        </p:spPr>
      </p:pic>
    </p:spTree>
    <p:extLst>
      <p:ext uri="{BB962C8B-B14F-4D97-AF65-F5344CB8AC3E}">
        <p14:creationId xmlns:p14="http://schemas.microsoft.com/office/powerpoint/2010/main" val="2225072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706120" y="151426"/>
            <a:ext cx="10779760" cy="834094"/>
          </a:xfrm>
        </p:spPr>
        <p:txBody>
          <a:bodyPr/>
          <a:lstStyle/>
          <a:p>
            <a:r>
              <a:rPr lang="en-GB" dirty="0">
                <a:solidFill>
                  <a:srgbClr val="005FBF"/>
                </a:solidFill>
              </a:rPr>
              <a:t>Media Coverage</a:t>
            </a:r>
          </a:p>
        </p:txBody>
      </p:sp>
      <p:sp>
        <p:nvSpPr>
          <p:cNvPr id="6" name="TextBox 5">
            <a:extLst>
              <a:ext uri="{FF2B5EF4-FFF2-40B4-BE49-F238E27FC236}">
                <a16:creationId xmlns:a16="http://schemas.microsoft.com/office/drawing/2014/main" id="{70787AC2-B40B-BC39-FA3D-DC586B242E68}"/>
              </a:ext>
            </a:extLst>
          </p:cNvPr>
          <p:cNvSpPr txBox="1"/>
          <p:nvPr/>
        </p:nvSpPr>
        <p:spPr>
          <a:xfrm>
            <a:off x="706120" y="985520"/>
            <a:ext cx="7990205" cy="4619278"/>
          </a:xfrm>
          <a:prstGeom prst="rect">
            <a:avLst/>
          </a:prstGeom>
          <a:noFill/>
        </p:spPr>
        <p:txBody>
          <a:bodyPr wrap="square" rtlCol="0">
            <a:spAutoFit/>
          </a:bodyPr>
          <a:lstStyle/>
          <a:p>
            <a:pPr>
              <a:lnSpc>
                <a:spcPct val="107000"/>
              </a:lnSpc>
              <a:spcAft>
                <a:spcPts val="800"/>
              </a:spcAft>
            </a:pPr>
            <a:r>
              <a:rPr lang="en-GB" b="1" kern="100" dirty="0">
                <a:solidFill>
                  <a:srgbClr val="C00000"/>
                </a:solidFill>
                <a:latin typeface="Arial" panose="020B0604020202020204" pitchFamily="34" charset="0"/>
                <a:ea typeface="Times New Roman" panose="02020603050405020304" pitchFamily="18" charset="0"/>
                <a:cs typeface="Arial" panose="020B0604020202020204" pitchFamily="34" charset="0"/>
              </a:rPr>
              <a:t>Annalise AI tool rolled out in Greater Manchester – page 2 continued</a:t>
            </a:r>
          </a:p>
          <a:p>
            <a:pPr marL="285750" indent="-285750">
              <a:buFont typeface="Arial" panose="020B0604020202020204" pitchFamily="34" charset="0"/>
              <a:buChar char="•"/>
            </a:pPr>
            <a:r>
              <a:rPr lang="en-GB" sz="1400" b="1" dirty="0">
                <a:effectLst/>
                <a:latin typeface="Arial" panose="020B0604020202020204" pitchFamily="34" charset="0"/>
                <a:ea typeface="Times New Roman" panose="02020603050405020304" pitchFamily="18" charset="0"/>
                <a:cs typeface="Arial" panose="020B0604020202020204" pitchFamily="34" charset="0"/>
              </a:rPr>
              <a:t>In Your Area Stockport</a:t>
            </a:r>
            <a:r>
              <a:rPr lang="en-GB" sz="1400" dirty="0">
                <a:effectLst/>
                <a:latin typeface="Arial" panose="020B0604020202020204" pitchFamily="34" charset="0"/>
                <a:ea typeface="Times New Roman" panose="02020603050405020304" pitchFamily="18" charset="0"/>
                <a:cs typeface="Arial" panose="020B0604020202020204" pitchFamily="34" charset="0"/>
              </a:rPr>
              <a:t> </a:t>
            </a:r>
            <a: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 tooltip="https://www.inyourarea.co.uk/news/new-ai-diagnostic-tech-goes-live-stockport-nhs"/>
              </a:rPr>
              <a:t>New AI diagnostic tech goes live in Stockport NHS</a:t>
            </a:r>
            <a:br>
              <a:rPr lang="en-GB" sz="14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b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Tameside Correspondent </a:t>
            </a:r>
            <a:r>
              <a:rPr lang="en-GB" sz="1400" kern="100" dirty="0">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3"/>
              </a:rPr>
              <a:t>Tameside Hospital introduces AI tool to help detect lung cancer - Tameside Correspondent</a:t>
            </a:r>
            <a:endPar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Digital Health Insider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4"/>
              </a:rPr>
              <a:t>AI tool to help detect lung cancer deployed in Greater Manchester</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rPr>
              <a:t>Leigh Journal</a:t>
            </a:r>
            <a:r>
              <a:rPr lang="en-GB" sz="1400" kern="100" dirty="0">
                <a:effectLst/>
                <a:latin typeface="Arial" panose="020B0604020202020204" pitchFamily="34" charset="0"/>
                <a:ea typeface="Calibri" panose="020F0502020204030204" pitchFamily="34" charset="0"/>
                <a:cs typeface="Arial" panose="020B0604020202020204" pitchFamily="34" charset="0"/>
              </a:rPr>
              <a:t>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5"/>
              </a:rPr>
              <a:t>Hospital trust to use AI to diagnose diseases | Leigh Journal</a:t>
            </a:r>
            <a:endPar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u="none" strike="noStrike"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Bolton News</a:t>
            </a:r>
            <a:r>
              <a:rPr lang="en-GB" sz="1400" u="sng"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6"/>
              </a:rPr>
              <a:t>Bolton NHS rolls out AI to speed up lung cancer diagnosis | </a:t>
            </a:r>
            <a:r>
              <a:rPr lang="en-GB" sz="1400" b="1" kern="100" dirty="0">
                <a:effectLst/>
                <a:latin typeface="Arial" panose="020B0604020202020204" pitchFamily="34" charset="0"/>
                <a:ea typeface="Calibri" panose="020F0502020204030204" pitchFamily="34" charset="0"/>
                <a:cs typeface="Arial" panose="020B0604020202020204" pitchFamily="34" charset="0"/>
              </a:rPr>
              <a:t>Health Tech World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7"/>
              </a:rPr>
              <a:t>How can NHS diagnostic imaging adopt AI more quickly?</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u="sng" kern="100" dirty="0">
                <a:effectLst/>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Digital Health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Coffee Time Briefing ☕</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u="sng" kern="100" dirty="0">
                <a:effectLst/>
                <a:latin typeface="Arial" panose="020B0604020202020204" pitchFamily="34" charset="0"/>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Health Tech News</a:t>
            </a:r>
            <a:r>
              <a:rPr lang="en-GB" sz="1400" kern="100" dirty="0">
                <a:latin typeface="Arial" panose="020B0604020202020204" pitchFamily="34" charset="0"/>
                <a:ea typeface="Calibri" panose="020F0502020204030204" pitchFamily="34" charset="0"/>
                <a:cs typeface="Arial" panose="020B0604020202020204" pitchFamily="34" charset="0"/>
              </a:rPr>
              <a:t>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9"/>
              </a:rPr>
              <a:t>Seven Manchester trusts to roll-out AI imaging to help detect diseases – HTN </a:t>
            </a:r>
            <a:endPar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Digital Health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Digital Health’s monthly roundup of contracts and go lives</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u="none" strike="noStrike"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b="1" kern="100" dirty="0">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a:extLst>
              <a:ext uri="{FF2B5EF4-FFF2-40B4-BE49-F238E27FC236}">
                <a16:creationId xmlns:a16="http://schemas.microsoft.com/office/drawing/2014/main" id="{8CC5D1F5-A662-59A2-34C7-9BF581C58E79}"/>
              </a:ext>
            </a:extLst>
          </p:cNvPr>
          <p:cNvPicPr>
            <a:picLocks noChangeAspect="1"/>
          </p:cNvPicPr>
          <p:nvPr/>
        </p:nvPicPr>
        <p:blipFill>
          <a:blip r:embed="rId11"/>
          <a:stretch>
            <a:fillRect/>
          </a:stretch>
        </p:blipFill>
        <p:spPr>
          <a:xfrm>
            <a:off x="9029288" y="3532801"/>
            <a:ext cx="2276475" cy="571500"/>
          </a:xfrm>
          <a:prstGeom prst="rect">
            <a:avLst/>
          </a:prstGeom>
        </p:spPr>
      </p:pic>
      <p:pic>
        <p:nvPicPr>
          <p:cNvPr id="5" name="Picture 4">
            <a:extLst>
              <a:ext uri="{FF2B5EF4-FFF2-40B4-BE49-F238E27FC236}">
                <a16:creationId xmlns:a16="http://schemas.microsoft.com/office/drawing/2014/main" id="{64F2957B-1B11-61D1-9CFF-E748732F4DAE}"/>
              </a:ext>
            </a:extLst>
          </p:cNvPr>
          <p:cNvPicPr>
            <a:picLocks noChangeAspect="1"/>
          </p:cNvPicPr>
          <p:nvPr/>
        </p:nvPicPr>
        <p:blipFill>
          <a:blip r:embed="rId12"/>
          <a:stretch>
            <a:fillRect/>
          </a:stretch>
        </p:blipFill>
        <p:spPr>
          <a:xfrm>
            <a:off x="8696325" y="375911"/>
            <a:ext cx="1501444" cy="1219218"/>
          </a:xfrm>
          <a:prstGeom prst="rect">
            <a:avLst/>
          </a:prstGeom>
        </p:spPr>
      </p:pic>
      <p:pic>
        <p:nvPicPr>
          <p:cNvPr id="10" name="Picture 9">
            <a:extLst>
              <a:ext uri="{FF2B5EF4-FFF2-40B4-BE49-F238E27FC236}">
                <a16:creationId xmlns:a16="http://schemas.microsoft.com/office/drawing/2014/main" id="{A450BB94-2353-C750-1B39-07A14E19285F}"/>
              </a:ext>
            </a:extLst>
          </p:cNvPr>
          <p:cNvPicPr>
            <a:picLocks noChangeAspect="1"/>
          </p:cNvPicPr>
          <p:nvPr/>
        </p:nvPicPr>
        <p:blipFill>
          <a:blip r:embed="rId13"/>
          <a:stretch>
            <a:fillRect/>
          </a:stretch>
        </p:blipFill>
        <p:spPr>
          <a:xfrm>
            <a:off x="8806548" y="1706715"/>
            <a:ext cx="3290329" cy="571500"/>
          </a:xfrm>
          <a:prstGeom prst="rect">
            <a:avLst/>
          </a:prstGeom>
        </p:spPr>
      </p:pic>
      <p:pic>
        <p:nvPicPr>
          <p:cNvPr id="13" name="Picture 12">
            <a:extLst>
              <a:ext uri="{FF2B5EF4-FFF2-40B4-BE49-F238E27FC236}">
                <a16:creationId xmlns:a16="http://schemas.microsoft.com/office/drawing/2014/main" id="{9C4E09B6-AE5B-C151-8CF8-3EEAAC3C465A}"/>
              </a:ext>
            </a:extLst>
          </p:cNvPr>
          <p:cNvPicPr>
            <a:picLocks noChangeAspect="1"/>
          </p:cNvPicPr>
          <p:nvPr/>
        </p:nvPicPr>
        <p:blipFill>
          <a:blip r:embed="rId14"/>
          <a:stretch>
            <a:fillRect/>
          </a:stretch>
        </p:blipFill>
        <p:spPr>
          <a:xfrm rot="21220837">
            <a:off x="8474446" y="2327118"/>
            <a:ext cx="3702240" cy="482625"/>
          </a:xfrm>
          <a:prstGeom prst="rect">
            <a:avLst/>
          </a:prstGeom>
        </p:spPr>
      </p:pic>
      <p:pic>
        <p:nvPicPr>
          <p:cNvPr id="15" name="Picture 14">
            <a:extLst>
              <a:ext uri="{FF2B5EF4-FFF2-40B4-BE49-F238E27FC236}">
                <a16:creationId xmlns:a16="http://schemas.microsoft.com/office/drawing/2014/main" id="{81F41E7B-205D-B528-C29F-7A64349A5775}"/>
              </a:ext>
            </a:extLst>
          </p:cNvPr>
          <p:cNvPicPr>
            <a:picLocks noChangeAspect="1"/>
          </p:cNvPicPr>
          <p:nvPr/>
        </p:nvPicPr>
        <p:blipFill>
          <a:blip r:embed="rId15"/>
          <a:stretch>
            <a:fillRect/>
          </a:stretch>
        </p:blipFill>
        <p:spPr>
          <a:xfrm>
            <a:off x="8791985" y="4236839"/>
            <a:ext cx="3067161" cy="1251079"/>
          </a:xfrm>
          <a:prstGeom prst="rect">
            <a:avLst/>
          </a:prstGeom>
        </p:spPr>
      </p:pic>
      <p:pic>
        <p:nvPicPr>
          <p:cNvPr id="17" name="Picture 16">
            <a:extLst>
              <a:ext uri="{FF2B5EF4-FFF2-40B4-BE49-F238E27FC236}">
                <a16:creationId xmlns:a16="http://schemas.microsoft.com/office/drawing/2014/main" id="{F201C44B-6454-744A-C930-99F8165D84B6}"/>
              </a:ext>
            </a:extLst>
          </p:cNvPr>
          <p:cNvPicPr>
            <a:picLocks noChangeAspect="1"/>
          </p:cNvPicPr>
          <p:nvPr/>
        </p:nvPicPr>
        <p:blipFill>
          <a:blip r:embed="rId16"/>
          <a:stretch>
            <a:fillRect/>
          </a:stretch>
        </p:blipFill>
        <p:spPr>
          <a:xfrm>
            <a:off x="8547045" y="5620456"/>
            <a:ext cx="3549832" cy="997001"/>
          </a:xfrm>
          <a:prstGeom prst="rect">
            <a:avLst/>
          </a:prstGeom>
        </p:spPr>
      </p:pic>
    </p:spTree>
    <p:extLst>
      <p:ext uri="{BB962C8B-B14F-4D97-AF65-F5344CB8AC3E}">
        <p14:creationId xmlns:p14="http://schemas.microsoft.com/office/powerpoint/2010/main" val="3229491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92BE2C-5BE0-1380-9D0B-8730A6DE63B2}"/>
              </a:ext>
            </a:extLst>
          </p:cNvPr>
          <p:cNvPicPr>
            <a:picLocks noChangeAspect="1"/>
          </p:cNvPicPr>
          <p:nvPr/>
        </p:nvPicPr>
        <p:blipFill>
          <a:blip r:embed="rId2"/>
          <a:stretch>
            <a:fillRect/>
          </a:stretch>
        </p:blipFill>
        <p:spPr>
          <a:xfrm>
            <a:off x="9680203" y="4428574"/>
            <a:ext cx="2022421" cy="2330136"/>
          </a:xfrm>
          <a:prstGeom prst="rect">
            <a:avLst/>
          </a:prstGeom>
        </p:spPr>
      </p:pic>
      <p:sp>
        <p:nvSpPr>
          <p:cNvPr id="2" name="Text Placeholder 1">
            <a:extLst>
              <a:ext uri="{FF2B5EF4-FFF2-40B4-BE49-F238E27FC236}">
                <a16:creationId xmlns:a16="http://schemas.microsoft.com/office/drawing/2014/main" id="{1EC99028-E05D-8154-5266-273486EC8FBD}"/>
              </a:ext>
            </a:extLst>
          </p:cNvPr>
          <p:cNvSpPr>
            <a:spLocks noGrp="1"/>
          </p:cNvSpPr>
          <p:nvPr>
            <p:ph type="body" sz="quarter" idx="11"/>
          </p:nvPr>
        </p:nvSpPr>
        <p:spPr>
          <a:xfrm>
            <a:off x="706120" y="151426"/>
            <a:ext cx="10779760" cy="834094"/>
          </a:xfrm>
        </p:spPr>
        <p:txBody>
          <a:bodyPr/>
          <a:lstStyle/>
          <a:p>
            <a:r>
              <a:rPr lang="en-GB" dirty="0">
                <a:solidFill>
                  <a:srgbClr val="005FBF"/>
                </a:solidFill>
              </a:rPr>
              <a:t>Media Coverage</a:t>
            </a:r>
          </a:p>
        </p:txBody>
      </p:sp>
      <p:sp>
        <p:nvSpPr>
          <p:cNvPr id="6" name="TextBox 5">
            <a:extLst>
              <a:ext uri="{FF2B5EF4-FFF2-40B4-BE49-F238E27FC236}">
                <a16:creationId xmlns:a16="http://schemas.microsoft.com/office/drawing/2014/main" id="{70787AC2-B40B-BC39-FA3D-DC586B242E68}"/>
              </a:ext>
            </a:extLst>
          </p:cNvPr>
          <p:cNvSpPr txBox="1"/>
          <p:nvPr/>
        </p:nvSpPr>
        <p:spPr>
          <a:xfrm>
            <a:off x="681285" y="1318143"/>
            <a:ext cx="7242261" cy="3762568"/>
          </a:xfrm>
          <a:prstGeom prst="rect">
            <a:avLst/>
          </a:prstGeom>
          <a:noFill/>
        </p:spPr>
        <p:txBody>
          <a:bodyPr wrap="square" rtlCol="0">
            <a:spAutoFit/>
          </a:bodyPr>
          <a:lstStyle/>
          <a:p>
            <a:pPr>
              <a:lnSpc>
                <a:spcPct val="107000"/>
              </a:lnSpc>
              <a:spcAft>
                <a:spcPts val="800"/>
              </a:spcAft>
            </a:pPr>
            <a:r>
              <a:rPr lang="en-GB" b="1" dirty="0">
                <a:solidFill>
                  <a:srgbClr val="C00000"/>
                </a:solidFill>
                <a:effectLst/>
                <a:latin typeface="Arial" panose="020B0604020202020204" pitchFamily="34" charset="0"/>
                <a:ea typeface="Calibri" panose="020F0502020204030204" pitchFamily="34" charset="0"/>
                <a:cs typeface="Arial" panose="020B0604020202020204" pitchFamily="34" charset="0"/>
              </a:rPr>
              <a:t>Breast Cancer Awareness Month</a:t>
            </a:r>
            <a:endParaRPr lang="en-GB" sz="1400" b="1"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dirty="0">
                <a:latin typeface="Arial" panose="020B0604020202020204" pitchFamily="34" charset="0"/>
                <a:ea typeface="Calibri" panose="020F0502020204030204" pitchFamily="34" charset="0"/>
                <a:cs typeface="Arial" panose="020B0604020202020204" pitchFamily="34" charset="0"/>
              </a:rPr>
              <a:t>Bolton News </a:t>
            </a:r>
            <a:r>
              <a:rPr lang="en-GB" sz="1400" dirty="0">
                <a:latin typeface="Arial" panose="020B0604020202020204" pitchFamily="34" charset="0"/>
                <a:ea typeface="Calibri" panose="020F0502020204030204" pitchFamily="34" charset="0"/>
                <a:cs typeface="Arial" panose="020B0604020202020204" pitchFamily="34" charset="0"/>
              </a:rPr>
              <a:t>- </a:t>
            </a:r>
            <a:r>
              <a:rPr lang="en-GB" sz="1400" u="sng" kern="100" dirty="0">
                <a:solidFill>
                  <a:srgbClr val="0000FF"/>
                </a:solidFill>
                <a:latin typeface="Arial" panose="020B0604020202020204" pitchFamily="34" charset="0"/>
                <a:ea typeface="Calibri" panose="020F0502020204030204" pitchFamily="34" charset="0"/>
                <a:cs typeface="Arial" panose="020B0604020202020204" pitchFamily="34" charset="0"/>
                <a:hlinkClick r:id="rId3"/>
              </a:rPr>
              <a:t>Manchester bus driver who had breast cancer says check your breasts</a:t>
            </a:r>
            <a:r>
              <a:rPr lang="en-GB" sz="1400" u="sng" kern="100" dirty="0">
                <a:solidFill>
                  <a:srgbClr val="0000FF"/>
                </a:solidFill>
                <a:latin typeface="Arial" panose="020B0604020202020204" pitchFamily="34" charset="0"/>
                <a:ea typeface="Calibri" panose="020F0502020204030204" pitchFamily="34" charset="0"/>
                <a:cs typeface="Arial" panose="020B0604020202020204" pitchFamily="34" charset="0"/>
              </a:rPr>
              <a:t> </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effectLst/>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Manchester Evening News - </a:t>
            </a:r>
            <a:r>
              <a:rPr lang="en-GB" sz="14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'You've got to learn how to check your breasts' - mum of two urges people to understand the signs of breast cancer</a:t>
            </a:r>
            <a:endParaRPr lang="en-GB" sz="14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Legacy FM </a:t>
            </a:r>
            <a:r>
              <a:rPr lang="en-GB" sz="1400"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advert about go for your mammogram and check your breasts</a:t>
            </a:r>
          </a:p>
          <a:p>
            <a:pPr marL="285750" indent="-285750">
              <a:lnSpc>
                <a:spcPct val="107000"/>
              </a:lnSpc>
              <a:spcAft>
                <a:spcPts val="800"/>
              </a:spcAft>
              <a:buFont typeface="Arial" panose="020B0604020202020204" pitchFamily="34" charset="0"/>
              <a:buChar char="•"/>
            </a:pPr>
            <a:r>
              <a:rPr lang="en-GB" sz="1400" b="1" kern="100" dirty="0">
                <a:solidFill>
                  <a:srgbClr val="000000"/>
                </a:solidFill>
                <a:latin typeface="Arial" panose="020B0604020202020204" pitchFamily="34" charset="0"/>
                <a:ea typeface="Times New Roman" panose="02020603050405020304" pitchFamily="18" charset="0"/>
                <a:cs typeface="Arial" panose="020B0604020202020204" pitchFamily="34" charset="0"/>
              </a:rPr>
              <a:t>In Your Area</a:t>
            </a:r>
            <a:r>
              <a:rPr lang="en-GB" sz="1400" kern="100" dirty="0">
                <a:solidFill>
                  <a:srgbClr val="000000"/>
                </a:solidFill>
                <a:latin typeface="Arial" panose="020B0604020202020204" pitchFamily="34" charset="0"/>
                <a:ea typeface="Times New Roman" panose="02020603050405020304" pitchFamily="18" charset="0"/>
                <a:cs typeface="Arial" panose="020B0604020202020204" pitchFamily="34" charset="0"/>
              </a:rPr>
              <a:t> – advert pointing to “how to check your breast animation”</a:t>
            </a:r>
          </a:p>
          <a:p>
            <a:pPr marL="285750" indent="-285750">
              <a:lnSpc>
                <a:spcPct val="107000"/>
              </a:lnSpc>
              <a:spcAft>
                <a:spcPts val="800"/>
              </a:spcAft>
              <a:buFont typeface="Arial" panose="020B0604020202020204" pitchFamily="34" charset="0"/>
              <a:buChar char="•"/>
            </a:pPr>
            <a:r>
              <a:rPr lang="en-GB" sz="1400" b="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Crescent Radio </a:t>
            </a:r>
            <a:r>
              <a:rPr lang="en-GB" sz="1400"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Clare Garnsey interview</a:t>
            </a:r>
            <a:br>
              <a:rPr lang="en-GB" sz="1400"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endParaRPr lang="en-GB" b="1"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dirty="0">
                <a:solidFill>
                  <a:srgbClr val="C00000"/>
                </a:solidFill>
                <a:effectLst/>
                <a:latin typeface="Arial" panose="020B0604020202020204" pitchFamily="34" charset="0"/>
                <a:ea typeface="Calibri" panose="020F0502020204030204" pitchFamily="34" charset="0"/>
                <a:cs typeface="Arial" panose="020B0604020202020204" pitchFamily="34" charset="0"/>
              </a:rPr>
              <a:t>Lung Cancer Awareness Month</a:t>
            </a:r>
            <a:endParaRPr lang="en-GB" b="1" u="sng" kern="1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400" b="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Crescent Radio </a:t>
            </a:r>
            <a:r>
              <a:rPr lang="en-GB" sz="1400"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Louise Brown interview plus key messages distributed via Crescent Radio WhatsApp groups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5F90051A-BD48-7600-DD0B-91F04CCC45A8}"/>
              </a:ext>
            </a:extLst>
          </p:cNvPr>
          <p:cNvPicPr>
            <a:picLocks noChangeAspect="1"/>
          </p:cNvPicPr>
          <p:nvPr/>
        </p:nvPicPr>
        <p:blipFill>
          <a:blip r:embed="rId5"/>
          <a:stretch>
            <a:fillRect/>
          </a:stretch>
        </p:blipFill>
        <p:spPr>
          <a:xfrm>
            <a:off x="8494110" y="3522022"/>
            <a:ext cx="1773715" cy="445284"/>
          </a:xfrm>
          <a:prstGeom prst="rect">
            <a:avLst/>
          </a:prstGeom>
        </p:spPr>
      </p:pic>
      <p:pic>
        <p:nvPicPr>
          <p:cNvPr id="5" name="Picture 4">
            <a:extLst>
              <a:ext uri="{FF2B5EF4-FFF2-40B4-BE49-F238E27FC236}">
                <a16:creationId xmlns:a16="http://schemas.microsoft.com/office/drawing/2014/main" id="{7AAE31C3-C027-EC78-F717-81F22FFB920C}"/>
              </a:ext>
            </a:extLst>
          </p:cNvPr>
          <p:cNvPicPr>
            <a:picLocks noChangeAspect="1"/>
          </p:cNvPicPr>
          <p:nvPr/>
        </p:nvPicPr>
        <p:blipFill>
          <a:blip r:embed="rId6"/>
          <a:stretch>
            <a:fillRect/>
          </a:stretch>
        </p:blipFill>
        <p:spPr>
          <a:xfrm>
            <a:off x="8588557" y="892508"/>
            <a:ext cx="1584823" cy="519167"/>
          </a:xfrm>
          <a:prstGeom prst="rect">
            <a:avLst/>
          </a:prstGeom>
        </p:spPr>
      </p:pic>
      <p:pic>
        <p:nvPicPr>
          <p:cNvPr id="9" name="Picture 8">
            <a:extLst>
              <a:ext uri="{FF2B5EF4-FFF2-40B4-BE49-F238E27FC236}">
                <a16:creationId xmlns:a16="http://schemas.microsoft.com/office/drawing/2014/main" id="{EB3FA4DA-6D36-2E54-38F3-C09B9172427C}"/>
              </a:ext>
            </a:extLst>
          </p:cNvPr>
          <p:cNvPicPr>
            <a:picLocks noChangeAspect="1"/>
          </p:cNvPicPr>
          <p:nvPr/>
        </p:nvPicPr>
        <p:blipFill>
          <a:blip r:embed="rId7"/>
          <a:stretch>
            <a:fillRect/>
          </a:stretch>
        </p:blipFill>
        <p:spPr>
          <a:xfrm>
            <a:off x="7661410" y="216030"/>
            <a:ext cx="1854295" cy="704886"/>
          </a:xfrm>
          <a:prstGeom prst="rect">
            <a:avLst/>
          </a:prstGeom>
        </p:spPr>
      </p:pic>
      <p:pic>
        <p:nvPicPr>
          <p:cNvPr id="11" name="Picture 10">
            <a:extLst>
              <a:ext uri="{FF2B5EF4-FFF2-40B4-BE49-F238E27FC236}">
                <a16:creationId xmlns:a16="http://schemas.microsoft.com/office/drawing/2014/main" id="{C855EDAE-19DD-A448-5098-0A135162A920}"/>
              </a:ext>
            </a:extLst>
          </p:cNvPr>
          <p:cNvPicPr>
            <a:picLocks noChangeAspect="1"/>
          </p:cNvPicPr>
          <p:nvPr/>
        </p:nvPicPr>
        <p:blipFill>
          <a:blip r:embed="rId8"/>
          <a:stretch>
            <a:fillRect/>
          </a:stretch>
        </p:blipFill>
        <p:spPr>
          <a:xfrm>
            <a:off x="10221145" y="760724"/>
            <a:ext cx="1584823" cy="2361129"/>
          </a:xfrm>
          <a:prstGeom prst="rect">
            <a:avLst/>
          </a:prstGeom>
        </p:spPr>
      </p:pic>
      <p:pic>
        <p:nvPicPr>
          <p:cNvPr id="15" name="Picture 14">
            <a:extLst>
              <a:ext uri="{FF2B5EF4-FFF2-40B4-BE49-F238E27FC236}">
                <a16:creationId xmlns:a16="http://schemas.microsoft.com/office/drawing/2014/main" id="{9C520AC5-6B9A-20CD-19E0-45E68BD6C688}"/>
              </a:ext>
            </a:extLst>
          </p:cNvPr>
          <p:cNvPicPr>
            <a:picLocks noChangeAspect="1"/>
          </p:cNvPicPr>
          <p:nvPr/>
        </p:nvPicPr>
        <p:blipFill>
          <a:blip r:embed="rId9"/>
          <a:stretch>
            <a:fillRect/>
          </a:stretch>
        </p:blipFill>
        <p:spPr>
          <a:xfrm>
            <a:off x="9963609" y="137579"/>
            <a:ext cx="2162447" cy="762227"/>
          </a:xfrm>
          <a:prstGeom prst="rect">
            <a:avLst/>
          </a:prstGeom>
        </p:spPr>
      </p:pic>
      <p:pic>
        <p:nvPicPr>
          <p:cNvPr id="17" name="Picture 16">
            <a:extLst>
              <a:ext uri="{FF2B5EF4-FFF2-40B4-BE49-F238E27FC236}">
                <a16:creationId xmlns:a16="http://schemas.microsoft.com/office/drawing/2014/main" id="{72DF4144-FCDB-A3AD-79C7-CB3031004EEC}"/>
              </a:ext>
            </a:extLst>
          </p:cNvPr>
          <p:cNvPicPr>
            <a:picLocks noChangeAspect="1"/>
          </p:cNvPicPr>
          <p:nvPr/>
        </p:nvPicPr>
        <p:blipFill>
          <a:blip r:embed="rId10"/>
          <a:stretch>
            <a:fillRect/>
          </a:stretch>
        </p:blipFill>
        <p:spPr>
          <a:xfrm>
            <a:off x="4888434" y="216030"/>
            <a:ext cx="2561862" cy="834094"/>
          </a:xfrm>
          <a:prstGeom prst="rect">
            <a:avLst/>
          </a:prstGeom>
        </p:spPr>
      </p:pic>
      <p:pic>
        <p:nvPicPr>
          <p:cNvPr id="19" name="Picture 18">
            <a:extLst>
              <a:ext uri="{FF2B5EF4-FFF2-40B4-BE49-F238E27FC236}">
                <a16:creationId xmlns:a16="http://schemas.microsoft.com/office/drawing/2014/main" id="{9D2FCB43-412F-A620-1748-F626DE760ECA}"/>
              </a:ext>
            </a:extLst>
          </p:cNvPr>
          <p:cNvPicPr>
            <a:picLocks noChangeAspect="1"/>
          </p:cNvPicPr>
          <p:nvPr/>
        </p:nvPicPr>
        <p:blipFill>
          <a:blip r:embed="rId11"/>
          <a:stretch>
            <a:fillRect/>
          </a:stretch>
        </p:blipFill>
        <p:spPr>
          <a:xfrm>
            <a:off x="8047559" y="1661998"/>
            <a:ext cx="1756019" cy="1846809"/>
          </a:xfrm>
          <a:prstGeom prst="rect">
            <a:avLst/>
          </a:prstGeom>
        </p:spPr>
      </p:pic>
      <p:pic>
        <p:nvPicPr>
          <p:cNvPr id="28" name="Picture 27">
            <a:extLst>
              <a:ext uri="{FF2B5EF4-FFF2-40B4-BE49-F238E27FC236}">
                <a16:creationId xmlns:a16="http://schemas.microsoft.com/office/drawing/2014/main" id="{B3E44AC8-957F-0C06-2F85-1AA3002933C2}"/>
              </a:ext>
            </a:extLst>
          </p:cNvPr>
          <p:cNvPicPr>
            <a:picLocks noChangeAspect="1"/>
          </p:cNvPicPr>
          <p:nvPr/>
        </p:nvPicPr>
        <p:blipFill>
          <a:blip r:embed="rId12"/>
          <a:stretch>
            <a:fillRect/>
          </a:stretch>
        </p:blipFill>
        <p:spPr>
          <a:xfrm>
            <a:off x="7661410" y="4235423"/>
            <a:ext cx="4041214" cy="445119"/>
          </a:xfrm>
          <a:prstGeom prst="rect">
            <a:avLst/>
          </a:prstGeom>
        </p:spPr>
      </p:pic>
    </p:spTree>
    <p:extLst>
      <p:ext uri="{BB962C8B-B14F-4D97-AF65-F5344CB8AC3E}">
        <p14:creationId xmlns:p14="http://schemas.microsoft.com/office/powerpoint/2010/main" val="290113265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991 GM Cancer Alliance Powerpoint template  FINAL" id="{A68B482A-CD69-4B90-9D6B-821278017736}" vid="{4EBA2FB7-5101-4B0F-93F4-1226E65193A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11184</TotalTime>
  <Words>2044</Words>
  <Application>Microsoft Office PowerPoint</Application>
  <PresentationFormat>Widescreen</PresentationFormat>
  <Paragraphs>191</Paragraphs>
  <Slides>23</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23</vt:i4>
      </vt:variant>
    </vt:vector>
  </HeadingPairs>
  <TitlesOfParts>
    <vt:vector size="27" baseType="lpstr">
      <vt:lpstr>Arial</vt:lpstr>
      <vt:lpstr>Calibri</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Lindsey McConnochie</dc:creator>
  <cp:lastModifiedBy>Harper Philippa (RBV) NHS Christie Tr</cp:lastModifiedBy>
  <cp:revision>136</cp:revision>
  <dcterms:created xsi:type="dcterms:W3CDTF">2019-06-22T21:54:40Z</dcterms:created>
  <dcterms:modified xsi:type="dcterms:W3CDTF">2025-01-16T15:50:53Z</dcterms:modified>
</cp:coreProperties>
</file>